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18"/>
  </p:notesMasterIdLst>
  <p:sldIdLst>
    <p:sldId id="308" r:id="rId5"/>
    <p:sldId id="3470" r:id="rId6"/>
    <p:sldId id="397" r:id="rId7"/>
    <p:sldId id="398" r:id="rId8"/>
    <p:sldId id="3521" r:id="rId9"/>
    <p:sldId id="402" r:id="rId10"/>
    <p:sldId id="404" r:id="rId11"/>
    <p:sldId id="399" r:id="rId12"/>
    <p:sldId id="401" r:id="rId13"/>
    <p:sldId id="400" r:id="rId14"/>
    <p:sldId id="3392" r:id="rId15"/>
    <p:sldId id="3522" r:id="rId16"/>
    <p:sldId id="3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4" autoAdjust="0"/>
    <p:restoredTop sz="94660"/>
  </p:normalViewPr>
  <p:slideViewPr>
    <p:cSldViewPr snapToGrid="0">
      <p:cViewPr varScale="1">
        <p:scale>
          <a:sx n="87" d="100"/>
          <a:sy n="87" d="100"/>
        </p:scale>
        <p:origin x="38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7F6E2-6DEB-4E2D-BC6C-D6E43B499D74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F4C13-4FC5-455A-B911-727494187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78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FEDF6-AA48-4CFF-BDD1-35EEBE09E6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36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212035" y="-1765904"/>
            <a:ext cx="12404035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3985" y="1551711"/>
            <a:ext cx="11222567" cy="4396124"/>
          </a:xfrm>
        </p:spPr>
        <p:txBody>
          <a:bodyPr/>
          <a:lstStyle>
            <a:lvl1pPr marL="0" indent="0">
              <a:spcAft>
                <a:spcPts val="800"/>
              </a:spcAft>
              <a:buNone/>
              <a:defRPr/>
            </a:lvl1pPr>
            <a:lvl2pPr>
              <a:spcAft>
                <a:spcPts val="800"/>
              </a:spcAft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056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2288327"/>
            <a:ext cx="12192000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211424" y="2024170"/>
            <a:ext cx="4413507" cy="3700613"/>
          </a:xfrm>
        </p:spPr>
        <p:txBody>
          <a:bodyPr anchor="ctr">
            <a:normAutofit/>
          </a:bodyPr>
          <a:lstStyle>
            <a:lvl1pPr marL="0" indent="0" algn="l">
              <a:lnSpc>
                <a:spcPts val="4027"/>
              </a:lnSpc>
              <a:buNone/>
              <a:defRPr sz="29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government.</a:t>
            </a:r>
          </a:p>
        </p:txBody>
      </p:sp>
      <p:pic>
        <p:nvPicPr>
          <p:cNvPr id="17" name="Picture 16" descr="landing-page-ed.pn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94624"/>
            <a:ext cx="7594605" cy="460617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958017" y="2148838"/>
            <a:ext cx="5730240" cy="359091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48"/>
          </a:p>
        </p:txBody>
      </p:sp>
      <p:sp>
        <p:nvSpPr>
          <p:cNvPr id="22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954948" y="2180806"/>
            <a:ext cx="5720401" cy="3590153"/>
          </a:xfrm>
          <a:prstGeom prst="rect">
            <a:avLst/>
          </a:prstGeom>
        </p:spPr>
        <p:txBody>
          <a:bodyPr/>
          <a:lstStyle>
            <a:lvl1pPr algn="ctr">
              <a:buNone/>
              <a:defRPr sz="2248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icon to insert screenshot picture</a:t>
            </a:r>
            <a:endParaRPr lang="en-IN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5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2288327"/>
            <a:ext cx="12192000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450507" y="2208123"/>
            <a:ext cx="5032656" cy="3700613"/>
          </a:xfrm>
        </p:spPr>
        <p:txBody>
          <a:bodyPr anchor="ctr">
            <a:normAutofit/>
          </a:bodyPr>
          <a:lstStyle>
            <a:lvl1pPr marL="0" indent="0" algn="l">
              <a:lnSpc>
                <a:spcPts val="4027"/>
              </a:lnSpc>
              <a:buNone/>
              <a:defRPr sz="29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6498" y="1224545"/>
            <a:ext cx="3585193" cy="5667768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1880991" y="2013102"/>
            <a:ext cx="2563987" cy="40695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48"/>
          </a:p>
        </p:txBody>
      </p:sp>
      <p:sp>
        <p:nvSpPr>
          <p:cNvPr id="16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1883194" y="2013534"/>
            <a:ext cx="2559585" cy="4068725"/>
          </a:xfrm>
          <a:prstGeom prst="rect">
            <a:avLst/>
          </a:prstGeom>
        </p:spPr>
        <p:txBody>
          <a:bodyPr/>
          <a:lstStyle>
            <a:lvl1pPr marL="10584" indent="-10584" algn="ctr">
              <a:buNone/>
              <a:tabLst/>
              <a:defRPr sz="2248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icon to insert screenshot picture or drag and drop</a:t>
            </a:r>
            <a:endParaRPr lang="en-IN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5589" y="3103057"/>
            <a:ext cx="1968876" cy="3583844"/>
          </a:xfrm>
          <a:prstGeom prst="rect">
            <a:avLst/>
          </a:prstGeom>
        </p:spPr>
      </p:pic>
      <p:sp>
        <p:nvSpPr>
          <p:cNvPr id="18" name="Picture Placeholder 22"/>
          <p:cNvSpPr>
            <a:spLocks noGrp="1"/>
          </p:cNvSpPr>
          <p:nvPr>
            <p:ph type="pic" sz="quarter" idx="21" hasCustomPrompt="1"/>
          </p:nvPr>
        </p:nvSpPr>
        <p:spPr>
          <a:xfrm>
            <a:off x="4576678" y="3574017"/>
            <a:ext cx="1531399" cy="2694008"/>
          </a:xfrm>
          <a:prstGeom prst="rect">
            <a:avLst/>
          </a:prstGeom>
        </p:spPr>
        <p:txBody>
          <a:bodyPr/>
          <a:lstStyle>
            <a:lvl1pPr marL="10584" indent="-10584" algn="ctr">
              <a:buNone/>
              <a:tabLst/>
              <a:defRPr sz="2248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icon to insert screenshot picture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7756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2288327"/>
            <a:ext cx="12192000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621763" y="2208123"/>
            <a:ext cx="5861400" cy="3700613"/>
          </a:xfrm>
        </p:spPr>
        <p:txBody>
          <a:bodyPr anchor="ctr">
            <a:normAutofit/>
          </a:bodyPr>
          <a:lstStyle>
            <a:lvl1pPr marL="0" indent="0" algn="l">
              <a:lnSpc>
                <a:spcPts val="4027"/>
              </a:lnSpc>
              <a:buNone/>
              <a:defRPr sz="29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3117" y="1224545"/>
            <a:ext cx="3585193" cy="5667768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327611" y="2013102"/>
            <a:ext cx="2563987" cy="40695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48"/>
          </a:p>
        </p:txBody>
      </p:sp>
      <p:sp>
        <p:nvSpPr>
          <p:cNvPr id="16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2329812" y="2013534"/>
            <a:ext cx="2559585" cy="4068725"/>
          </a:xfrm>
          <a:prstGeom prst="rect">
            <a:avLst/>
          </a:prstGeom>
        </p:spPr>
        <p:txBody>
          <a:bodyPr/>
          <a:lstStyle>
            <a:lvl1pPr algn="ctr">
              <a:buNone/>
              <a:defRPr sz="2248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icon to insert screenshot picture</a:t>
            </a:r>
            <a:endParaRPr lang="en-IN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97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2288327"/>
            <a:ext cx="12192000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009287" y="2039133"/>
            <a:ext cx="4534228" cy="3700613"/>
          </a:xfrm>
        </p:spPr>
        <p:txBody>
          <a:bodyPr anchor="ctr">
            <a:normAutofit/>
          </a:bodyPr>
          <a:lstStyle>
            <a:lvl1pPr marL="0" indent="0" algn="l">
              <a:lnSpc>
                <a:spcPts val="4027"/>
              </a:lnSpc>
              <a:buNone/>
              <a:defRPr sz="29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51" y="1741059"/>
            <a:ext cx="6601020" cy="4258277"/>
          </a:xfrm>
          <a:prstGeom prst="rect">
            <a:avLst/>
          </a:prstGeom>
        </p:spPr>
      </p:pic>
      <p:sp>
        <p:nvSpPr>
          <p:cNvPr id="16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1195059" y="2378044"/>
            <a:ext cx="4888871" cy="3029895"/>
          </a:xfrm>
          <a:prstGeom prst="rect">
            <a:avLst/>
          </a:prstGeom>
        </p:spPr>
        <p:txBody>
          <a:bodyPr/>
          <a:lstStyle>
            <a:lvl1pPr algn="ctr">
              <a:buNone/>
              <a:defRPr sz="2248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icon to insert screenshot picture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127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2288327"/>
            <a:ext cx="12192000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063679" y="2229392"/>
            <a:ext cx="5861400" cy="3700613"/>
          </a:xfrm>
        </p:spPr>
        <p:txBody>
          <a:bodyPr anchor="ctr">
            <a:normAutofit/>
          </a:bodyPr>
          <a:lstStyle>
            <a:lvl1pPr marL="0" indent="0" algn="l">
              <a:lnSpc>
                <a:spcPts val="4027"/>
              </a:lnSpc>
              <a:buNone/>
              <a:defRPr sz="29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  <p:pic>
        <p:nvPicPr>
          <p:cNvPr id="18" name="Picture 17" descr="twitter-stopbullying.png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082" y="1235603"/>
            <a:ext cx="2839217" cy="5535967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2213364" y="2066541"/>
            <a:ext cx="2275055" cy="39837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48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2213364" y="2066541"/>
            <a:ext cx="2275055" cy="3983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8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icon to insert screenshot picture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0867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833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6465367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212035" y="-1765904"/>
            <a:ext cx="12404035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9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Sing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2288327"/>
            <a:ext cx="12192000" cy="5124965"/>
            <a:chOff x="0" y="8787280"/>
            <a:chExt cx="46816963" cy="19680105"/>
          </a:xfrm>
        </p:grpSpPr>
        <p:sp>
          <p:nvSpPr>
            <p:cNvPr id="4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5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762979" y="2132099"/>
            <a:ext cx="3077871" cy="307787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1617707" y="2278870"/>
            <a:ext cx="4633383" cy="2784325"/>
          </a:xfrm>
        </p:spPr>
        <p:txBody>
          <a:bodyPr anchor="ctr"/>
          <a:lstStyle>
            <a:lvl1pPr marL="0" indent="0" algn="r">
              <a:spcAft>
                <a:spcPts val="400"/>
              </a:spcAft>
              <a:buNone/>
              <a:defRPr sz="3200"/>
            </a:lvl1pPr>
            <a:lvl2pPr marL="12701" indent="0" algn="r">
              <a:spcAft>
                <a:spcPts val="1600"/>
              </a:spcAft>
              <a:buNone/>
              <a:tabLst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40216" indent="0" algn="r">
              <a:buNone/>
              <a:tabLst/>
              <a:defRPr/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Speaker title</a:t>
            </a:r>
          </a:p>
          <a:p>
            <a:pPr lvl="2"/>
            <a:r>
              <a:rPr lang="en-US"/>
              <a:t>Speaker Bio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661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am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1440663" y="1927532"/>
            <a:ext cx="1637743" cy="1637712"/>
          </a:xfrm>
          <a:custGeom>
            <a:avLst/>
            <a:gdLst>
              <a:gd name="connsiteX0" fmla="*/ 2327238 w 4654476"/>
              <a:gd name="connsiteY0" fmla="*/ 0 h 4654476"/>
              <a:gd name="connsiteX1" fmla="*/ 4654476 w 4654476"/>
              <a:gd name="connsiteY1" fmla="*/ 2327238 h 4654476"/>
              <a:gd name="connsiteX2" fmla="*/ 2327238 w 4654476"/>
              <a:gd name="connsiteY2" fmla="*/ 4654476 h 4654476"/>
              <a:gd name="connsiteX3" fmla="*/ 0 w 4654476"/>
              <a:gd name="connsiteY3" fmla="*/ 2327238 h 4654476"/>
              <a:gd name="connsiteX4" fmla="*/ 2327238 w 4654476"/>
              <a:gd name="connsiteY4" fmla="*/ 0 h 46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476" h="4654476">
                <a:moveTo>
                  <a:pt x="2327238" y="0"/>
                </a:moveTo>
                <a:cubicBezTo>
                  <a:pt x="3612536" y="0"/>
                  <a:pt x="4654476" y="1041940"/>
                  <a:pt x="4654476" y="2327238"/>
                </a:cubicBezTo>
                <a:cubicBezTo>
                  <a:pt x="4654476" y="3612536"/>
                  <a:pt x="3612536" y="4654476"/>
                  <a:pt x="2327238" y="4654476"/>
                </a:cubicBezTo>
                <a:cubicBezTo>
                  <a:pt x="1041940" y="4654476"/>
                  <a:pt x="0" y="3612536"/>
                  <a:pt x="0" y="2327238"/>
                </a:cubicBezTo>
                <a:cubicBezTo>
                  <a:pt x="0" y="1041940"/>
                  <a:pt x="1041940" y="0"/>
                  <a:pt x="232723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2288327"/>
            <a:ext cx="12192000" cy="5124965"/>
            <a:chOff x="0" y="8787280"/>
            <a:chExt cx="46816963" cy="19680105"/>
          </a:xfrm>
        </p:grpSpPr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7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2" name="Picture Placeholder 14"/>
          <p:cNvSpPr>
            <a:spLocks noGrp="1"/>
          </p:cNvSpPr>
          <p:nvPr>
            <p:ph type="pic" sz="quarter" idx="16" hasCustomPrompt="1"/>
          </p:nvPr>
        </p:nvSpPr>
        <p:spPr>
          <a:xfrm>
            <a:off x="3998478" y="1927532"/>
            <a:ext cx="1637743" cy="1637712"/>
          </a:xfrm>
          <a:custGeom>
            <a:avLst/>
            <a:gdLst>
              <a:gd name="connsiteX0" fmla="*/ 2327238 w 4654476"/>
              <a:gd name="connsiteY0" fmla="*/ 0 h 4654476"/>
              <a:gd name="connsiteX1" fmla="*/ 4654476 w 4654476"/>
              <a:gd name="connsiteY1" fmla="*/ 2327238 h 4654476"/>
              <a:gd name="connsiteX2" fmla="*/ 2327238 w 4654476"/>
              <a:gd name="connsiteY2" fmla="*/ 4654476 h 4654476"/>
              <a:gd name="connsiteX3" fmla="*/ 0 w 4654476"/>
              <a:gd name="connsiteY3" fmla="*/ 2327238 h 4654476"/>
              <a:gd name="connsiteX4" fmla="*/ 2327238 w 4654476"/>
              <a:gd name="connsiteY4" fmla="*/ 0 h 46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476" h="4654476">
                <a:moveTo>
                  <a:pt x="2327238" y="0"/>
                </a:moveTo>
                <a:cubicBezTo>
                  <a:pt x="3612536" y="0"/>
                  <a:pt x="4654476" y="1041940"/>
                  <a:pt x="4654476" y="2327238"/>
                </a:cubicBezTo>
                <a:cubicBezTo>
                  <a:pt x="4654476" y="3612536"/>
                  <a:pt x="3612536" y="4654476"/>
                  <a:pt x="2327238" y="4654476"/>
                </a:cubicBezTo>
                <a:cubicBezTo>
                  <a:pt x="1041940" y="4654476"/>
                  <a:pt x="0" y="3612536"/>
                  <a:pt x="0" y="2327238"/>
                </a:cubicBezTo>
                <a:cubicBezTo>
                  <a:pt x="0" y="1041940"/>
                  <a:pt x="1041940" y="0"/>
                  <a:pt x="232723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7" hasCustomPrompt="1"/>
          </p:nvPr>
        </p:nvSpPr>
        <p:spPr>
          <a:xfrm>
            <a:off x="6556294" y="1927532"/>
            <a:ext cx="1637743" cy="1637712"/>
          </a:xfrm>
          <a:custGeom>
            <a:avLst/>
            <a:gdLst>
              <a:gd name="connsiteX0" fmla="*/ 2327238 w 4654476"/>
              <a:gd name="connsiteY0" fmla="*/ 0 h 4654476"/>
              <a:gd name="connsiteX1" fmla="*/ 4654476 w 4654476"/>
              <a:gd name="connsiteY1" fmla="*/ 2327238 h 4654476"/>
              <a:gd name="connsiteX2" fmla="*/ 2327238 w 4654476"/>
              <a:gd name="connsiteY2" fmla="*/ 4654476 h 4654476"/>
              <a:gd name="connsiteX3" fmla="*/ 0 w 4654476"/>
              <a:gd name="connsiteY3" fmla="*/ 2327238 h 4654476"/>
              <a:gd name="connsiteX4" fmla="*/ 2327238 w 4654476"/>
              <a:gd name="connsiteY4" fmla="*/ 0 h 46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476" h="4654476">
                <a:moveTo>
                  <a:pt x="2327238" y="0"/>
                </a:moveTo>
                <a:cubicBezTo>
                  <a:pt x="3612536" y="0"/>
                  <a:pt x="4654476" y="1041940"/>
                  <a:pt x="4654476" y="2327238"/>
                </a:cubicBezTo>
                <a:cubicBezTo>
                  <a:pt x="4654476" y="3612536"/>
                  <a:pt x="3612536" y="4654476"/>
                  <a:pt x="2327238" y="4654476"/>
                </a:cubicBezTo>
                <a:cubicBezTo>
                  <a:pt x="1041940" y="4654476"/>
                  <a:pt x="0" y="3612536"/>
                  <a:pt x="0" y="2327238"/>
                </a:cubicBezTo>
                <a:cubicBezTo>
                  <a:pt x="0" y="1041940"/>
                  <a:pt x="1041940" y="0"/>
                  <a:pt x="232723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8" hasCustomPrompt="1"/>
          </p:nvPr>
        </p:nvSpPr>
        <p:spPr>
          <a:xfrm>
            <a:off x="9114113" y="1927532"/>
            <a:ext cx="1637743" cy="1637712"/>
          </a:xfrm>
          <a:custGeom>
            <a:avLst/>
            <a:gdLst>
              <a:gd name="connsiteX0" fmla="*/ 2327238 w 4654476"/>
              <a:gd name="connsiteY0" fmla="*/ 0 h 4654476"/>
              <a:gd name="connsiteX1" fmla="*/ 4654476 w 4654476"/>
              <a:gd name="connsiteY1" fmla="*/ 2327238 h 4654476"/>
              <a:gd name="connsiteX2" fmla="*/ 2327238 w 4654476"/>
              <a:gd name="connsiteY2" fmla="*/ 4654476 h 4654476"/>
              <a:gd name="connsiteX3" fmla="*/ 0 w 4654476"/>
              <a:gd name="connsiteY3" fmla="*/ 2327238 h 4654476"/>
              <a:gd name="connsiteX4" fmla="*/ 2327238 w 4654476"/>
              <a:gd name="connsiteY4" fmla="*/ 0 h 46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476" h="4654476">
                <a:moveTo>
                  <a:pt x="2327238" y="0"/>
                </a:moveTo>
                <a:cubicBezTo>
                  <a:pt x="3612536" y="0"/>
                  <a:pt x="4654476" y="1041940"/>
                  <a:pt x="4654476" y="2327238"/>
                </a:cubicBezTo>
                <a:cubicBezTo>
                  <a:pt x="4654476" y="3612536"/>
                  <a:pt x="3612536" y="4654476"/>
                  <a:pt x="2327238" y="4654476"/>
                </a:cubicBezTo>
                <a:cubicBezTo>
                  <a:pt x="1041940" y="4654476"/>
                  <a:pt x="0" y="3612536"/>
                  <a:pt x="0" y="2327238"/>
                </a:cubicBezTo>
                <a:cubicBezTo>
                  <a:pt x="0" y="1041940"/>
                  <a:pt x="1041940" y="0"/>
                  <a:pt x="232723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065347" y="3747796"/>
            <a:ext cx="2388372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623163" y="3747796"/>
            <a:ext cx="2388372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180979" y="3747796"/>
            <a:ext cx="2388372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8738797" y="3747796"/>
            <a:ext cx="2388372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94588"/>
      </p:ext>
    </p:extLst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212035" y="-1765904"/>
            <a:ext cx="12404035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3984" y="1551711"/>
            <a:ext cx="5444237" cy="4396124"/>
          </a:xfrm>
        </p:spPr>
        <p:txBody>
          <a:bodyPr numCol="1"/>
          <a:lstStyle>
            <a:lvl1pPr marL="0" indent="0">
              <a:spcAft>
                <a:spcPts val="800"/>
              </a:spcAft>
              <a:buNone/>
              <a:defRPr b="0"/>
            </a:lvl1pPr>
            <a:lvl2pPr>
              <a:spcAft>
                <a:spcPts val="800"/>
              </a:spcAft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4"/>
          </p:nvPr>
        </p:nvSpPr>
        <p:spPr>
          <a:xfrm>
            <a:off x="6180692" y="1551709"/>
            <a:ext cx="5444237" cy="4396124"/>
          </a:xfrm>
        </p:spPr>
        <p:txBody>
          <a:bodyPr numCol="1"/>
          <a:lstStyle>
            <a:lvl1pPr marL="0" indent="0">
              <a:spcAft>
                <a:spcPts val="800"/>
              </a:spcAft>
              <a:buNone/>
              <a:defRPr b="0"/>
            </a:lvl1pPr>
            <a:lvl2pPr>
              <a:spcAft>
                <a:spcPts val="800"/>
              </a:spcAft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395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4307590"/>
            <a:ext cx="12192000" cy="2350388"/>
          </a:xfrm>
          <a:custGeom>
            <a:avLst/>
            <a:gdLst>
              <a:gd name="connsiteX0" fmla="*/ 4977394 w 18287999"/>
              <a:gd name="connsiteY0" fmla="*/ 1274685 h 3525581"/>
              <a:gd name="connsiteX1" fmla="*/ 14354569 w 18287999"/>
              <a:gd name="connsiteY1" fmla="*/ 3516915 h 3525581"/>
              <a:gd name="connsiteX2" fmla="*/ 1452324 w 18287999"/>
              <a:gd name="connsiteY2" fmla="*/ 1956935 h 3525581"/>
              <a:gd name="connsiteX3" fmla="*/ 4977394 w 18287999"/>
              <a:gd name="connsiteY3" fmla="*/ 1274685 h 3525581"/>
              <a:gd name="connsiteX4" fmla="*/ 5739306 w 18287999"/>
              <a:gd name="connsiteY4" fmla="*/ 144522 h 3525581"/>
              <a:gd name="connsiteX5" fmla="*/ 18287999 w 18287999"/>
              <a:gd name="connsiteY5" fmla="*/ 1645930 h 3525581"/>
              <a:gd name="connsiteX6" fmla="*/ 18287999 w 18287999"/>
              <a:gd name="connsiteY6" fmla="*/ 3124974 h 3525581"/>
              <a:gd name="connsiteX7" fmla="*/ 0 w 18287999"/>
              <a:gd name="connsiteY7" fmla="*/ 2310926 h 3525581"/>
              <a:gd name="connsiteX8" fmla="*/ 0 w 18287999"/>
              <a:gd name="connsiteY8" fmla="*/ 2110281 h 3525581"/>
              <a:gd name="connsiteX9" fmla="*/ 5739306 w 18287999"/>
              <a:gd name="connsiteY9" fmla="*/ 144522 h 3525581"/>
              <a:gd name="connsiteX10" fmla="*/ 7406391 w 18287999"/>
              <a:gd name="connsiteY10" fmla="*/ 1071 h 3525581"/>
              <a:gd name="connsiteX11" fmla="*/ 18008067 w 18287999"/>
              <a:gd name="connsiteY11" fmla="*/ 1449690 h 3525581"/>
              <a:gd name="connsiteX12" fmla="*/ 7057190 w 18287999"/>
              <a:gd name="connsiteY12" fmla="*/ 13681 h 3525581"/>
              <a:gd name="connsiteX13" fmla="*/ 7406391 w 18287999"/>
              <a:gd name="connsiteY13" fmla="*/ 1071 h 352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287999" h="3525581">
                <a:moveTo>
                  <a:pt x="4977394" y="1274685"/>
                </a:moveTo>
                <a:cubicBezTo>
                  <a:pt x="8907859" y="1220438"/>
                  <a:pt x="11919971" y="3456382"/>
                  <a:pt x="14354569" y="3516915"/>
                </a:cubicBezTo>
                <a:cubicBezTo>
                  <a:pt x="10559488" y="3713204"/>
                  <a:pt x="6548429" y="495099"/>
                  <a:pt x="1452324" y="1956935"/>
                </a:cubicBezTo>
                <a:cubicBezTo>
                  <a:pt x="2704335" y="1484615"/>
                  <a:pt x="3876864" y="1289875"/>
                  <a:pt x="4977394" y="1274685"/>
                </a:cubicBezTo>
                <a:close/>
                <a:moveTo>
                  <a:pt x="5739306" y="144522"/>
                </a:moveTo>
                <a:cubicBezTo>
                  <a:pt x="10300631" y="136700"/>
                  <a:pt x="14800063" y="2851147"/>
                  <a:pt x="18287999" y="1645930"/>
                </a:cubicBezTo>
                <a:cubicBezTo>
                  <a:pt x="18287999" y="1645930"/>
                  <a:pt x="18287999" y="1645930"/>
                  <a:pt x="18287999" y="3124974"/>
                </a:cubicBezTo>
                <a:cubicBezTo>
                  <a:pt x="13327379" y="4833328"/>
                  <a:pt x="7532370" y="-1352289"/>
                  <a:pt x="0" y="2310926"/>
                </a:cubicBezTo>
                <a:cubicBezTo>
                  <a:pt x="0" y="2310926"/>
                  <a:pt x="0" y="2310926"/>
                  <a:pt x="0" y="2110281"/>
                </a:cubicBezTo>
                <a:cubicBezTo>
                  <a:pt x="1876485" y="636431"/>
                  <a:pt x="3813412" y="147825"/>
                  <a:pt x="5739306" y="144522"/>
                </a:cubicBezTo>
                <a:close/>
                <a:moveTo>
                  <a:pt x="7406391" y="1071"/>
                </a:moveTo>
                <a:cubicBezTo>
                  <a:pt x="11016162" y="-55225"/>
                  <a:pt x="14664217" y="2128082"/>
                  <a:pt x="18008067" y="1449690"/>
                </a:cubicBezTo>
                <a:cubicBezTo>
                  <a:pt x="14941821" y="2504535"/>
                  <a:pt x="10465102" y="-12912"/>
                  <a:pt x="7057190" y="13681"/>
                </a:cubicBezTo>
                <a:cubicBezTo>
                  <a:pt x="7173543" y="7033"/>
                  <a:pt x="7289947" y="2886"/>
                  <a:pt x="7406391" y="107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 to fill the swoosh</a:t>
            </a:r>
          </a:p>
        </p:txBody>
      </p:sp>
    </p:spTree>
    <p:extLst>
      <p:ext uri="{BB962C8B-B14F-4D97-AF65-F5344CB8AC3E}">
        <p14:creationId xmlns:p14="http://schemas.microsoft.com/office/powerpoint/2010/main" val="263287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ostum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44076" y="1661315"/>
            <a:ext cx="5512787" cy="4301959"/>
          </a:xfrm>
          <a:prstGeom prst="roundRect">
            <a:avLst>
              <a:gd name="adj" fmla="val 1654"/>
            </a:avLst>
          </a:prstGeo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133">
                <a:solidFill>
                  <a:schemeClr val="bg1"/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1792408"/>
            <a:ext cx="12192000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1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43485" y="1861610"/>
            <a:ext cx="5257636" cy="3901365"/>
          </a:xfrm>
        </p:spPr>
        <p:txBody>
          <a:bodyPr anchor="ctr">
            <a:normAutofit/>
          </a:bodyPr>
          <a:lstStyle>
            <a:lvl1pPr marL="0" indent="0" algn="l">
              <a:lnSpc>
                <a:spcPts val="4027"/>
              </a:lnSpc>
              <a:buNone/>
              <a:defRPr sz="37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7745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(2)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0" y="2288327"/>
            <a:ext cx="12192000" cy="5124965"/>
            <a:chOff x="0" y="8787280"/>
            <a:chExt cx="46816963" cy="19680105"/>
          </a:xfrm>
        </p:grpSpPr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16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70254" y="4452915"/>
            <a:ext cx="1727085" cy="1633864"/>
          </a:xfrm>
          <a:prstGeom prst="roundRect">
            <a:avLst>
              <a:gd name="adj" fmla="val 2644"/>
            </a:avLst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376194" y="2048620"/>
            <a:ext cx="1727085" cy="1633864"/>
          </a:xfrm>
          <a:prstGeom prst="roundRect">
            <a:avLst>
              <a:gd name="adj" fmla="val 3474"/>
            </a:avLst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15914" y="2048620"/>
            <a:ext cx="1727085" cy="1633864"/>
          </a:xfrm>
          <a:prstGeom prst="roundRect">
            <a:avLst>
              <a:gd name="adj" fmla="val 2644"/>
            </a:avLst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20832" y="4452915"/>
            <a:ext cx="1727085" cy="1633864"/>
          </a:xfrm>
          <a:prstGeom prst="roundRect">
            <a:avLst>
              <a:gd name="adj" fmla="val 2644"/>
            </a:avLst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2712980" y="1925580"/>
            <a:ext cx="2970784" cy="1879944"/>
          </a:xfrm>
        </p:spPr>
        <p:txBody>
          <a:bodyPr anchor="ctr">
            <a:normAutofit/>
          </a:bodyPr>
          <a:lstStyle>
            <a:lvl1pPr marL="0" indent="0" algn="l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2712979" y="4329875"/>
            <a:ext cx="2970784" cy="1879944"/>
          </a:xfrm>
        </p:spPr>
        <p:txBody>
          <a:bodyPr anchor="ctr">
            <a:normAutofit/>
          </a:bodyPr>
          <a:lstStyle>
            <a:lvl1pPr marL="0" indent="0" algn="l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8373893" y="1925580"/>
            <a:ext cx="2970784" cy="1879944"/>
          </a:xfrm>
        </p:spPr>
        <p:txBody>
          <a:bodyPr anchor="ctr">
            <a:normAutofit/>
          </a:bodyPr>
          <a:lstStyle>
            <a:lvl1pPr marL="0" indent="0" algn="l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8373892" y="4329875"/>
            <a:ext cx="2970784" cy="1879944"/>
          </a:xfrm>
        </p:spPr>
        <p:txBody>
          <a:bodyPr anchor="ctr">
            <a:normAutofit/>
          </a:bodyPr>
          <a:lstStyle>
            <a:lvl1pPr marL="0" indent="0" algn="l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-1792408"/>
            <a:ext cx="12192000" cy="5124965"/>
            <a:chOff x="0" y="8787280"/>
            <a:chExt cx="46816963" cy="19680105"/>
          </a:xfrm>
        </p:grpSpPr>
        <p:sp>
          <p:nvSpPr>
            <p:cNvPr id="22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16" name="Picture Placeholder 18"/>
          <p:cNvSpPr>
            <a:spLocks noGrp="1"/>
          </p:cNvSpPr>
          <p:nvPr>
            <p:ph type="pic" sz="quarter" idx="17" hasCustomPrompt="1"/>
          </p:nvPr>
        </p:nvSpPr>
        <p:spPr>
          <a:xfrm>
            <a:off x="4258353" y="1640941"/>
            <a:ext cx="3599463" cy="2350899"/>
          </a:xfrm>
          <a:prstGeom prst="roundRect">
            <a:avLst>
              <a:gd name="adj" fmla="val 2189"/>
            </a:avLst>
          </a:prstGeom>
        </p:spPr>
        <p:txBody>
          <a:bodyPr anchor="ctr"/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7" name="Picture Placeholder 18"/>
          <p:cNvSpPr>
            <a:spLocks noGrp="1"/>
          </p:cNvSpPr>
          <p:nvPr>
            <p:ph type="pic" sz="quarter" idx="18" hasCustomPrompt="1"/>
          </p:nvPr>
        </p:nvSpPr>
        <p:spPr>
          <a:xfrm>
            <a:off x="7928753" y="1640941"/>
            <a:ext cx="3599463" cy="2350899"/>
          </a:xfrm>
          <a:prstGeom prst="roundRect">
            <a:avLst>
              <a:gd name="adj" fmla="val 3342"/>
            </a:avLst>
          </a:prstGeom>
        </p:spPr>
        <p:txBody>
          <a:bodyPr anchor="ctr"/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568197" y="1640941"/>
            <a:ext cx="3599463" cy="2350899"/>
          </a:xfrm>
          <a:prstGeom prst="roundRect">
            <a:avLst>
              <a:gd name="adj" fmla="val 2765"/>
            </a:avLst>
          </a:prstGeom>
        </p:spPr>
        <p:txBody>
          <a:bodyPr anchor="ctr"/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68197" y="4114701"/>
            <a:ext cx="3592625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258353" y="4114701"/>
            <a:ext cx="3599463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7928753" y="4114701"/>
            <a:ext cx="3599463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9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514011" y="1511301"/>
            <a:ext cx="3599780" cy="46790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3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8025153" y="1511301"/>
            <a:ext cx="3599780" cy="46790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3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253102" y="1511301"/>
            <a:ext cx="3632740" cy="46790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3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10114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9510187" y="1847116"/>
            <a:ext cx="1915896" cy="1914144"/>
          </a:xfrm>
          <a:prstGeom prst="roundRect">
            <a:avLst>
              <a:gd name="adj" fmla="val 1569"/>
            </a:avLst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1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95299" y="1855691"/>
            <a:ext cx="1915896" cy="1914144"/>
          </a:xfrm>
          <a:prstGeom prst="roundRect">
            <a:avLst>
              <a:gd name="adj" fmla="val 2088"/>
            </a:avLst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1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700261" y="1856703"/>
            <a:ext cx="1915896" cy="1914144"/>
          </a:xfrm>
          <a:prstGeom prst="roundRect">
            <a:avLst>
              <a:gd name="adj" fmla="val 2091"/>
            </a:avLst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1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605224" y="1858041"/>
            <a:ext cx="1915896" cy="1914144"/>
          </a:xfrm>
          <a:prstGeom prst="roundRect">
            <a:avLst>
              <a:gd name="adj" fmla="val 2091"/>
            </a:avLst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1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0" y="2335096"/>
            <a:ext cx="12192000" cy="5124965"/>
            <a:chOff x="0" y="8787280"/>
            <a:chExt cx="46816963" cy="19680105"/>
          </a:xfrm>
        </p:grpSpPr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34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59062" y="3918028"/>
            <a:ext cx="2388372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464025" y="3918028"/>
            <a:ext cx="2388372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368987" y="3918028"/>
            <a:ext cx="2388372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9273951" y="3918028"/>
            <a:ext cx="2388372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1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o &amp; Projec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544075" y="1552026"/>
            <a:ext cx="3729075" cy="4651485"/>
          </a:xfrm>
          <a:prstGeom prst="roundRect">
            <a:avLst>
              <a:gd name="adj" fmla="val 0"/>
            </a:avLst>
          </a:prstGeom>
        </p:spPr>
        <p:txBody>
          <a:bodyPr anchor="ctr">
            <a:norm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397564" y="1552025"/>
            <a:ext cx="4681048" cy="2214033"/>
          </a:xfrm>
          <a:prstGeom prst="roundRect">
            <a:avLst>
              <a:gd name="adj" fmla="val 0"/>
            </a:avLst>
          </a:prstGeom>
        </p:spPr>
        <p:txBody>
          <a:bodyPr anchor="ctr">
            <a:norm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9203025" y="1552025"/>
            <a:ext cx="2210041" cy="2214033"/>
          </a:xfrm>
          <a:prstGeom prst="roundRect">
            <a:avLst>
              <a:gd name="adj" fmla="val 0"/>
            </a:avLst>
          </a:prstGeom>
        </p:spPr>
        <p:txBody>
          <a:bodyPr anchor="ctr">
            <a:norm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4397566" y="3877769"/>
            <a:ext cx="2449804" cy="2325743"/>
          </a:xfrm>
          <a:prstGeom prst="roundRect">
            <a:avLst>
              <a:gd name="adj" fmla="val 0"/>
            </a:avLst>
          </a:prstGeom>
        </p:spPr>
        <p:txBody>
          <a:bodyPr anchor="ctr">
            <a:norm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5" hasCustomPrompt="1"/>
          </p:nvPr>
        </p:nvSpPr>
        <p:spPr>
          <a:xfrm>
            <a:off x="6971783" y="3877766"/>
            <a:ext cx="4441283" cy="2325743"/>
          </a:xfrm>
          <a:prstGeom prst="roundRect">
            <a:avLst>
              <a:gd name="adj" fmla="val 0"/>
            </a:avLst>
          </a:prstGeom>
        </p:spPr>
        <p:txBody>
          <a:bodyPr anchor="ctr">
            <a:norm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  <a:p>
            <a:endParaRPr lang="en-US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3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o &amp; Projec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/>
          <p:cNvSpPr>
            <a:spLocks noGrp="1"/>
          </p:cNvSpPr>
          <p:nvPr>
            <p:ph type="pic" sz="quarter" idx="15" hasCustomPrompt="1"/>
          </p:nvPr>
        </p:nvSpPr>
        <p:spPr>
          <a:xfrm>
            <a:off x="6083308" y="1595290"/>
            <a:ext cx="2616381" cy="2244684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6" hasCustomPrompt="1"/>
          </p:nvPr>
        </p:nvSpPr>
        <p:spPr>
          <a:xfrm>
            <a:off x="8806501" y="1595290"/>
            <a:ext cx="2645188" cy="2244684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17" hasCustomPrompt="1"/>
          </p:nvPr>
        </p:nvSpPr>
        <p:spPr>
          <a:xfrm>
            <a:off x="6083309" y="3923147"/>
            <a:ext cx="2616380" cy="2234620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18" hasCustomPrompt="1"/>
          </p:nvPr>
        </p:nvSpPr>
        <p:spPr>
          <a:xfrm>
            <a:off x="8804299" y="3923147"/>
            <a:ext cx="2647391" cy="2234620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34" name="Picture Placeholder 42"/>
          <p:cNvSpPr>
            <a:spLocks noGrp="1"/>
          </p:cNvSpPr>
          <p:nvPr>
            <p:ph type="pic" sz="quarter" idx="19" hasCustomPrompt="1"/>
          </p:nvPr>
        </p:nvSpPr>
        <p:spPr>
          <a:xfrm>
            <a:off x="626684" y="1595290"/>
            <a:ext cx="2616381" cy="2244684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35" name="Picture Placeholder 43"/>
          <p:cNvSpPr>
            <a:spLocks noGrp="1"/>
          </p:cNvSpPr>
          <p:nvPr>
            <p:ph type="pic" sz="quarter" idx="20" hasCustomPrompt="1"/>
          </p:nvPr>
        </p:nvSpPr>
        <p:spPr>
          <a:xfrm>
            <a:off x="3349878" y="1595290"/>
            <a:ext cx="2645188" cy="2244684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36" name="Picture Placeholder 44"/>
          <p:cNvSpPr>
            <a:spLocks noGrp="1"/>
          </p:cNvSpPr>
          <p:nvPr>
            <p:ph type="pic" sz="quarter" idx="21" hasCustomPrompt="1"/>
          </p:nvPr>
        </p:nvSpPr>
        <p:spPr>
          <a:xfrm>
            <a:off x="626687" y="3923146"/>
            <a:ext cx="2616380" cy="2234621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37" name="Picture Placeholder 45"/>
          <p:cNvSpPr>
            <a:spLocks noGrp="1"/>
          </p:cNvSpPr>
          <p:nvPr>
            <p:ph type="pic" sz="quarter" idx="22" hasCustomPrompt="1"/>
          </p:nvPr>
        </p:nvSpPr>
        <p:spPr>
          <a:xfrm>
            <a:off x="3347677" y="3923147"/>
            <a:ext cx="2647391" cy="2234620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71021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lio &amp; Projec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/>
          <p:cNvSpPr>
            <a:spLocks noGrp="1"/>
          </p:cNvSpPr>
          <p:nvPr>
            <p:ph type="pic" sz="quarter" idx="14" hasCustomPrompt="1"/>
          </p:nvPr>
        </p:nvSpPr>
        <p:spPr>
          <a:xfrm>
            <a:off x="514009" y="1919188"/>
            <a:ext cx="5353200" cy="3843297"/>
          </a:xfrm>
          <a:custGeom>
            <a:avLst/>
            <a:gdLst>
              <a:gd name="connsiteX0" fmla="*/ 0 w 4679951"/>
              <a:gd name="connsiteY0" fmla="*/ 0 h 2952750"/>
              <a:gd name="connsiteX1" fmla="*/ 4679951 w 4679951"/>
              <a:gd name="connsiteY1" fmla="*/ 0 h 2952750"/>
              <a:gd name="connsiteX2" fmla="*/ 4679951 w 4679951"/>
              <a:gd name="connsiteY2" fmla="*/ 2952750 h 2952750"/>
              <a:gd name="connsiteX3" fmla="*/ 0 w 4679951"/>
              <a:gd name="connsiteY3" fmla="*/ 2952750 h 29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79951" h="2952750">
                <a:moveTo>
                  <a:pt x="0" y="0"/>
                </a:moveTo>
                <a:lnTo>
                  <a:pt x="4679951" y="0"/>
                </a:lnTo>
                <a:lnTo>
                  <a:pt x="4679951" y="2952750"/>
                </a:lnTo>
                <a:lnTo>
                  <a:pt x="0" y="29527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15" hasCustomPrompt="1"/>
          </p:nvPr>
        </p:nvSpPr>
        <p:spPr>
          <a:xfrm>
            <a:off x="5936107" y="1919184"/>
            <a:ext cx="2686163" cy="1889760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6" hasCustomPrompt="1"/>
          </p:nvPr>
        </p:nvSpPr>
        <p:spPr>
          <a:xfrm>
            <a:off x="8691167" y="1919184"/>
            <a:ext cx="2686163" cy="1889760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17" hasCustomPrompt="1"/>
          </p:nvPr>
        </p:nvSpPr>
        <p:spPr>
          <a:xfrm>
            <a:off x="5936108" y="3872723"/>
            <a:ext cx="2686163" cy="1889760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18" hasCustomPrompt="1"/>
          </p:nvPr>
        </p:nvSpPr>
        <p:spPr>
          <a:xfrm>
            <a:off x="8691167" y="3872723"/>
            <a:ext cx="2686163" cy="1889760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0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Sing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2288327"/>
            <a:ext cx="12192000" cy="5124965"/>
            <a:chOff x="0" y="8787280"/>
            <a:chExt cx="46816963" cy="19680105"/>
          </a:xfrm>
        </p:grpSpPr>
        <p:sp>
          <p:nvSpPr>
            <p:cNvPr id="4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5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84215" y="2020238"/>
            <a:ext cx="3077871" cy="307787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4831969" y="2167008"/>
            <a:ext cx="4633383" cy="2784325"/>
          </a:xfrm>
        </p:spPr>
        <p:txBody>
          <a:bodyPr anchor="ctr"/>
          <a:lstStyle>
            <a:lvl1pPr marL="0" indent="0" algn="l">
              <a:spcAft>
                <a:spcPts val="400"/>
              </a:spcAft>
              <a:buNone/>
              <a:defRPr sz="3200"/>
            </a:lvl1pPr>
            <a:lvl2pPr marL="12701" indent="0" algn="l">
              <a:spcAft>
                <a:spcPts val="1600"/>
              </a:spcAft>
              <a:buNone/>
              <a:tabLst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40216" indent="0" algn="l">
              <a:buNone/>
              <a:tabLst/>
              <a:defRPr/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Speaker title</a:t>
            </a:r>
          </a:p>
          <a:p>
            <a:pPr lvl="2"/>
            <a:r>
              <a:rPr lang="en-US"/>
              <a:t>Speaker Bio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22809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2563274" y="1963744"/>
            <a:ext cx="1637743" cy="1637712"/>
          </a:xfrm>
          <a:custGeom>
            <a:avLst/>
            <a:gdLst>
              <a:gd name="connsiteX0" fmla="*/ 2327238 w 4654476"/>
              <a:gd name="connsiteY0" fmla="*/ 0 h 4654476"/>
              <a:gd name="connsiteX1" fmla="*/ 4654476 w 4654476"/>
              <a:gd name="connsiteY1" fmla="*/ 2327238 h 4654476"/>
              <a:gd name="connsiteX2" fmla="*/ 2327238 w 4654476"/>
              <a:gd name="connsiteY2" fmla="*/ 4654476 h 4654476"/>
              <a:gd name="connsiteX3" fmla="*/ 0 w 4654476"/>
              <a:gd name="connsiteY3" fmla="*/ 2327238 h 4654476"/>
              <a:gd name="connsiteX4" fmla="*/ 2327238 w 4654476"/>
              <a:gd name="connsiteY4" fmla="*/ 0 h 46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476" h="4654476">
                <a:moveTo>
                  <a:pt x="2327238" y="0"/>
                </a:moveTo>
                <a:cubicBezTo>
                  <a:pt x="3612536" y="0"/>
                  <a:pt x="4654476" y="1041940"/>
                  <a:pt x="4654476" y="2327238"/>
                </a:cubicBezTo>
                <a:cubicBezTo>
                  <a:pt x="4654476" y="3612536"/>
                  <a:pt x="3612536" y="4654476"/>
                  <a:pt x="2327238" y="4654476"/>
                </a:cubicBezTo>
                <a:cubicBezTo>
                  <a:pt x="1041940" y="4654476"/>
                  <a:pt x="0" y="3612536"/>
                  <a:pt x="0" y="2327238"/>
                </a:cubicBezTo>
                <a:cubicBezTo>
                  <a:pt x="0" y="1041940"/>
                  <a:pt x="1041940" y="0"/>
                  <a:pt x="232723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2288327"/>
            <a:ext cx="12192000" cy="5124965"/>
            <a:chOff x="0" y="8787280"/>
            <a:chExt cx="46816963" cy="19680105"/>
          </a:xfrm>
        </p:grpSpPr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7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2" name="Picture Placeholder 14"/>
          <p:cNvSpPr>
            <a:spLocks noGrp="1"/>
          </p:cNvSpPr>
          <p:nvPr>
            <p:ph type="pic" sz="quarter" idx="16" hasCustomPrompt="1"/>
          </p:nvPr>
        </p:nvSpPr>
        <p:spPr>
          <a:xfrm>
            <a:off x="7879374" y="1952037"/>
            <a:ext cx="1637743" cy="1637712"/>
          </a:xfrm>
          <a:custGeom>
            <a:avLst/>
            <a:gdLst>
              <a:gd name="connsiteX0" fmla="*/ 2327238 w 4654476"/>
              <a:gd name="connsiteY0" fmla="*/ 0 h 4654476"/>
              <a:gd name="connsiteX1" fmla="*/ 4654476 w 4654476"/>
              <a:gd name="connsiteY1" fmla="*/ 2327238 h 4654476"/>
              <a:gd name="connsiteX2" fmla="*/ 2327238 w 4654476"/>
              <a:gd name="connsiteY2" fmla="*/ 4654476 h 4654476"/>
              <a:gd name="connsiteX3" fmla="*/ 0 w 4654476"/>
              <a:gd name="connsiteY3" fmla="*/ 2327238 h 4654476"/>
              <a:gd name="connsiteX4" fmla="*/ 2327238 w 4654476"/>
              <a:gd name="connsiteY4" fmla="*/ 0 h 46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476" h="4654476">
                <a:moveTo>
                  <a:pt x="2327238" y="0"/>
                </a:moveTo>
                <a:cubicBezTo>
                  <a:pt x="3612536" y="0"/>
                  <a:pt x="4654476" y="1041940"/>
                  <a:pt x="4654476" y="2327238"/>
                </a:cubicBezTo>
                <a:cubicBezTo>
                  <a:pt x="4654476" y="3612536"/>
                  <a:pt x="3612536" y="4654476"/>
                  <a:pt x="2327238" y="4654476"/>
                </a:cubicBezTo>
                <a:cubicBezTo>
                  <a:pt x="1041940" y="4654476"/>
                  <a:pt x="0" y="3612536"/>
                  <a:pt x="0" y="2327238"/>
                </a:cubicBezTo>
                <a:cubicBezTo>
                  <a:pt x="0" y="1041940"/>
                  <a:pt x="1041940" y="0"/>
                  <a:pt x="232723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266568" y="3784008"/>
            <a:ext cx="4231147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582669" y="3772301"/>
            <a:ext cx="4231147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80763"/>
      </p:ext>
    </p:extLst>
  </p:cSld>
  <p:clrMapOvr>
    <a:masterClrMapping/>
  </p:clrMapOvr>
  <p:transition spd="slow">
    <p:push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1609654" y="1963744"/>
            <a:ext cx="1637743" cy="1637712"/>
          </a:xfrm>
          <a:custGeom>
            <a:avLst/>
            <a:gdLst>
              <a:gd name="connsiteX0" fmla="*/ 2327238 w 4654476"/>
              <a:gd name="connsiteY0" fmla="*/ 0 h 4654476"/>
              <a:gd name="connsiteX1" fmla="*/ 4654476 w 4654476"/>
              <a:gd name="connsiteY1" fmla="*/ 2327238 h 4654476"/>
              <a:gd name="connsiteX2" fmla="*/ 2327238 w 4654476"/>
              <a:gd name="connsiteY2" fmla="*/ 4654476 h 4654476"/>
              <a:gd name="connsiteX3" fmla="*/ 0 w 4654476"/>
              <a:gd name="connsiteY3" fmla="*/ 2327238 h 4654476"/>
              <a:gd name="connsiteX4" fmla="*/ 2327238 w 4654476"/>
              <a:gd name="connsiteY4" fmla="*/ 0 h 46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476" h="4654476">
                <a:moveTo>
                  <a:pt x="2327238" y="0"/>
                </a:moveTo>
                <a:cubicBezTo>
                  <a:pt x="3612536" y="0"/>
                  <a:pt x="4654476" y="1041940"/>
                  <a:pt x="4654476" y="2327238"/>
                </a:cubicBezTo>
                <a:cubicBezTo>
                  <a:pt x="4654476" y="3612536"/>
                  <a:pt x="3612536" y="4654476"/>
                  <a:pt x="2327238" y="4654476"/>
                </a:cubicBezTo>
                <a:cubicBezTo>
                  <a:pt x="1041940" y="4654476"/>
                  <a:pt x="0" y="3612536"/>
                  <a:pt x="0" y="2327238"/>
                </a:cubicBezTo>
                <a:cubicBezTo>
                  <a:pt x="0" y="1041940"/>
                  <a:pt x="1041940" y="0"/>
                  <a:pt x="232723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2288327"/>
            <a:ext cx="12192000" cy="5124965"/>
            <a:chOff x="0" y="8787280"/>
            <a:chExt cx="46816963" cy="19680105"/>
          </a:xfrm>
        </p:grpSpPr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7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2" name="Picture Placeholder 14"/>
          <p:cNvSpPr>
            <a:spLocks noGrp="1"/>
          </p:cNvSpPr>
          <p:nvPr>
            <p:ph type="pic" sz="quarter" idx="16" hasCustomPrompt="1"/>
          </p:nvPr>
        </p:nvSpPr>
        <p:spPr>
          <a:xfrm>
            <a:off x="5139205" y="1952037"/>
            <a:ext cx="1637743" cy="1637712"/>
          </a:xfrm>
          <a:custGeom>
            <a:avLst/>
            <a:gdLst>
              <a:gd name="connsiteX0" fmla="*/ 2327238 w 4654476"/>
              <a:gd name="connsiteY0" fmla="*/ 0 h 4654476"/>
              <a:gd name="connsiteX1" fmla="*/ 4654476 w 4654476"/>
              <a:gd name="connsiteY1" fmla="*/ 2327238 h 4654476"/>
              <a:gd name="connsiteX2" fmla="*/ 2327238 w 4654476"/>
              <a:gd name="connsiteY2" fmla="*/ 4654476 h 4654476"/>
              <a:gd name="connsiteX3" fmla="*/ 0 w 4654476"/>
              <a:gd name="connsiteY3" fmla="*/ 2327238 h 4654476"/>
              <a:gd name="connsiteX4" fmla="*/ 2327238 w 4654476"/>
              <a:gd name="connsiteY4" fmla="*/ 0 h 46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476" h="4654476">
                <a:moveTo>
                  <a:pt x="2327238" y="0"/>
                </a:moveTo>
                <a:cubicBezTo>
                  <a:pt x="3612536" y="0"/>
                  <a:pt x="4654476" y="1041940"/>
                  <a:pt x="4654476" y="2327238"/>
                </a:cubicBezTo>
                <a:cubicBezTo>
                  <a:pt x="4654476" y="3612536"/>
                  <a:pt x="3612536" y="4654476"/>
                  <a:pt x="2327238" y="4654476"/>
                </a:cubicBezTo>
                <a:cubicBezTo>
                  <a:pt x="1041940" y="4654476"/>
                  <a:pt x="0" y="3612536"/>
                  <a:pt x="0" y="2327238"/>
                </a:cubicBezTo>
                <a:cubicBezTo>
                  <a:pt x="0" y="1041940"/>
                  <a:pt x="1041940" y="0"/>
                  <a:pt x="232723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7" hasCustomPrompt="1"/>
          </p:nvPr>
        </p:nvSpPr>
        <p:spPr>
          <a:xfrm>
            <a:off x="8668757" y="1963744"/>
            <a:ext cx="1637743" cy="1637712"/>
          </a:xfrm>
          <a:custGeom>
            <a:avLst/>
            <a:gdLst>
              <a:gd name="connsiteX0" fmla="*/ 2327238 w 4654476"/>
              <a:gd name="connsiteY0" fmla="*/ 0 h 4654476"/>
              <a:gd name="connsiteX1" fmla="*/ 4654476 w 4654476"/>
              <a:gd name="connsiteY1" fmla="*/ 2327238 h 4654476"/>
              <a:gd name="connsiteX2" fmla="*/ 2327238 w 4654476"/>
              <a:gd name="connsiteY2" fmla="*/ 4654476 h 4654476"/>
              <a:gd name="connsiteX3" fmla="*/ 0 w 4654476"/>
              <a:gd name="connsiteY3" fmla="*/ 2327238 h 4654476"/>
              <a:gd name="connsiteX4" fmla="*/ 2327238 w 4654476"/>
              <a:gd name="connsiteY4" fmla="*/ 0 h 46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476" h="4654476">
                <a:moveTo>
                  <a:pt x="2327238" y="0"/>
                </a:moveTo>
                <a:cubicBezTo>
                  <a:pt x="3612536" y="0"/>
                  <a:pt x="4654476" y="1041940"/>
                  <a:pt x="4654476" y="2327238"/>
                </a:cubicBezTo>
                <a:cubicBezTo>
                  <a:pt x="4654476" y="3612536"/>
                  <a:pt x="3612536" y="4654476"/>
                  <a:pt x="2327238" y="4654476"/>
                </a:cubicBezTo>
                <a:cubicBezTo>
                  <a:pt x="1041940" y="4654476"/>
                  <a:pt x="0" y="3612536"/>
                  <a:pt x="0" y="2327238"/>
                </a:cubicBezTo>
                <a:cubicBezTo>
                  <a:pt x="0" y="1041940"/>
                  <a:pt x="1041940" y="0"/>
                  <a:pt x="232723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839062" y="3784008"/>
            <a:ext cx="3178924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368613" y="3772301"/>
            <a:ext cx="3178924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7898166" y="3784008"/>
            <a:ext cx="3178924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0861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am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43131" y="1939952"/>
            <a:ext cx="1637743" cy="1637712"/>
          </a:xfrm>
          <a:custGeom>
            <a:avLst/>
            <a:gdLst>
              <a:gd name="connsiteX0" fmla="*/ 2327238 w 4654476"/>
              <a:gd name="connsiteY0" fmla="*/ 0 h 4654476"/>
              <a:gd name="connsiteX1" fmla="*/ 4654476 w 4654476"/>
              <a:gd name="connsiteY1" fmla="*/ 2327238 h 4654476"/>
              <a:gd name="connsiteX2" fmla="*/ 2327238 w 4654476"/>
              <a:gd name="connsiteY2" fmla="*/ 4654476 h 4654476"/>
              <a:gd name="connsiteX3" fmla="*/ 0 w 4654476"/>
              <a:gd name="connsiteY3" fmla="*/ 2327238 h 4654476"/>
              <a:gd name="connsiteX4" fmla="*/ 2327238 w 4654476"/>
              <a:gd name="connsiteY4" fmla="*/ 0 h 46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476" h="4654476">
                <a:moveTo>
                  <a:pt x="2327238" y="0"/>
                </a:moveTo>
                <a:cubicBezTo>
                  <a:pt x="3612536" y="0"/>
                  <a:pt x="4654476" y="1041940"/>
                  <a:pt x="4654476" y="2327238"/>
                </a:cubicBezTo>
                <a:cubicBezTo>
                  <a:pt x="4654476" y="3612536"/>
                  <a:pt x="3612536" y="4654476"/>
                  <a:pt x="2327238" y="4654476"/>
                </a:cubicBezTo>
                <a:cubicBezTo>
                  <a:pt x="1041940" y="4654476"/>
                  <a:pt x="0" y="3612536"/>
                  <a:pt x="0" y="2327238"/>
                </a:cubicBezTo>
                <a:cubicBezTo>
                  <a:pt x="0" y="1041940"/>
                  <a:pt x="1041940" y="0"/>
                  <a:pt x="232723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2288327"/>
            <a:ext cx="12192000" cy="5124965"/>
            <a:chOff x="0" y="8787280"/>
            <a:chExt cx="46816963" cy="19680105"/>
          </a:xfrm>
        </p:grpSpPr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7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2" name="Picture Placeholder 14"/>
          <p:cNvSpPr>
            <a:spLocks noGrp="1"/>
          </p:cNvSpPr>
          <p:nvPr>
            <p:ph type="pic" sz="quarter" idx="16" hasCustomPrompt="1"/>
          </p:nvPr>
        </p:nvSpPr>
        <p:spPr>
          <a:xfrm>
            <a:off x="2845315" y="1939952"/>
            <a:ext cx="1637743" cy="1637712"/>
          </a:xfrm>
          <a:custGeom>
            <a:avLst/>
            <a:gdLst>
              <a:gd name="connsiteX0" fmla="*/ 2327238 w 4654476"/>
              <a:gd name="connsiteY0" fmla="*/ 0 h 4654476"/>
              <a:gd name="connsiteX1" fmla="*/ 4654476 w 4654476"/>
              <a:gd name="connsiteY1" fmla="*/ 2327238 h 4654476"/>
              <a:gd name="connsiteX2" fmla="*/ 2327238 w 4654476"/>
              <a:gd name="connsiteY2" fmla="*/ 4654476 h 4654476"/>
              <a:gd name="connsiteX3" fmla="*/ 0 w 4654476"/>
              <a:gd name="connsiteY3" fmla="*/ 2327238 h 4654476"/>
              <a:gd name="connsiteX4" fmla="*/ 2327238 w 4654476"/>
              <a:gd name="connsiteY4" fmla="*/ 0 h 46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476" h="4654476">
                <a:moveTo>
                  <a:pt x="2327238" y="0"/>
                </a:moveTo>
                <a:cubicBezTo>
                  <a:pt x="3612536" y="0"/>
                  <a:pt x="4654476" y="1041940"/>
                  <a:pt x="4654476" y="2327238"/>
                </a:cubicBezTo>
                <a:cubicBezTo>
                  <a:pt x="4654476" y="3612536"/>
                  <a:pt x="3612536" y="4654476"/>
                  <a:pt x="2327238" y="4654476"/>
                </a:cubicBezTo>
                <a:cubicBezTo>
                  <a:pt x="1041940" y="4654476"/>
                  <a:pt x="0" y="3612536"/>
                  <a:pt x="0" y="2327238"/>
                </a:cubicBezTo>
                <a:cubicBezTo>
                  <a:pt x="0" y="1041940"/>
                  <a:pt x="1041940" y="0"/>
                  <a:pt x="232723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7" hasCustomPrompt="1"/>
          </p:nvPr>
        </p:nvSpPr>
        <p:spPr>
          <a:xfrm>
            <a:off x="5247498" y="1939952"/>
            <a:ext cx="1637743" cy="1637712"/>
          </a:xfrm>
          <a:custGeom>
            <a:avLst/>
            <a:gdLst>
              <a:gd name="connsiteX0" fmla="*/ 2327238 w 4654476"/>
              <a:gd name="connsiteY0" fmla="*/ 0 h 4654476"/>
              <a:gd name="connsiteX1" fmla="*/ 4654476 w 4654476"/>
              <a:gd name="connsiteY1" fmla="*/ 2327238 h 4654476"/>
              <a:gd name="connsiteX2" fmla="*/ 2327238 w 4654476"/>
              <a:gd name="connsiteY2" fmla="*/ 4654476 h 4654476"/>
              <a:gd name="connsiteX3" fmla="*/ 0 w 4654476"/>
              <a:gd name="connsiteY3" fmla="*/ 2327238 h 4654476"/>
              <a:gd name="connsiteX4" fmla="*/ 2327238 w 4654476"/>
              <a:gd name="connsiteY4" fmla="*/ 0 h 46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476" h="4654476">
                <a:moveTo>
                  <a:pt x="2327238" y="0"/>
                </a:moveTo>
                <a:cubicBezTo>
                  <a:pt x="3612536" y="0"/>
                  <a:pt x="4654476" y="1041940"/>
                  <a:pt x="4654476" y="2327238"/>
                </a:cubicBezTo>
                <a:cubicBezTo>
                  <a:pt x="4654476" y="3612536"/>
                  <a:pt x="3612536" y="4654476"/>
                  <a:pt x="2327238" y="4654476"/>
                </a:cubicBezTo>
                <a:cubicBezTo>
                  <a:pt x="1041940" y="4654476"/>
                  <a:pt x="0" y="3612536"/>
                  <a:pt x="0" y="2327238"/>
                </a:cubicBezTo>
                <a:cubicBezTo>
                  <a:pt x="0" y="1041940"/>
                  <a:pt x="1041940" y="0"/>
                  <a:pt x="232723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8" hasCustomPrompt="1"/>
          </p:nvPr>
        </p:nvSpPr>
        <p:spPr>
          <a:xfrm>
            <a:off x="7656545" y="1939952"/>
            <a:ext cx="1637743" cy="1637712"/>
          </a:xfrm>
          <a:custGeom>
            <a:avLst/>
            <a:gdLst>
              <a:gd name="connsiteX0" fmla="*/ 2327238 w 4654476"/>
              <a:gd name="connsiteY0" fmla="*/ 0 h 4654476"/>
              <a:gd name="connsiteX1" fmla="*/ 4654476 w 4654476"/>
              <a:gd name="connsiteY1" fmla="*/ 2327238 h 4654476"/>
              <a:gd name="connsiteX2" fmla="*/ 2327238 w 4654476"/>
              <a:gd name="connsiteY2" fmla="*/ 4654476 h 4654476"/>
              <a:gd name="connsiteX3" fmla="*/ 0 w 4654476"/>
              <a:gd name="connsiteY3" fmla="*/ 2327238 h 4654476"/>
              <a:gd name="connsiteX4" fmla="*/ 2327238 w 4654476"/>
              <a:gd name="connsiteY4" fmla="*/ 0 h 46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476" h="4654476">
                <a:moveTo>
                  <a:pt x="2327238" y="0"/>
                </a:moveTo>
                <a:cubicBezTo>
                  <a:pt x="3612536" y="0"/>
                  <a:pt x="4654476" y="1041940"/>
                  <a:pt x="4654476" y="2327238"/>
                </a:cubicBezTo>
                <a:cubicBezTo>
                  <a:pt x="4654476" y="3612536"/>
                  <a:pt x="3612536" y="4654476"/>
                  <a:pt x="2327238" y="4654476"/>
                </a:cubicBezTo>
                <a:cubicBezTo>
                  <a:pt x="1041940" y="4654476"/>
                  <a:pt x="0" y="3612536"/>
                  <a:pt x="0" y="2327238"/>
                </a:cubicBezTo>
                <a:cubicBezTo>
                  <a:pt x="0" y="1041940"/>
                  <a:pt x="1041940" y="0"/>
                  <a:pt x="232723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76382" y="3747796"/>
            <a:ext cx="2171247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2581797" y="3747796"/>
            <a:ext cx="2171247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987211" y="3747796"/>
            <a:ext cx="2171247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392626" y="3747796"/>
            <a:ext cx="2171247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  <p:sp>
        <p:nvSpPr>
          <p:cNvPr id="27" name="Picture Placeholder 14"/>
          <p:cNvSpPr>
            <a:spLocks noGrp="1"/>
          </p:cNvSpPr>
          <p:nvPr>
            <p:ph type="pic" sz="quarter" idx="23" hasCustomPrompt="1"/>
          </p:nvPr>
        </p:nvSpPr>
        <p:spPr>
          <a:xfrm>
            <a:off x="10064791" y="1939952"/>
            <a:ext cx="1637743" cy="1637712"/>
          </a:xfrm>
          <a:custGeom>
            <a:avLst/>
            <a:gdLst>
              <a:gd name="connsiteX0" fmla="*/ 2327238 w 4654476"/>
              <a:gd name="connsiteY0" fmla="*/ 0 h 4654476"/>
              <a:gd name="connsiteX1" fmla="*/ 4654476 w 4654476"/>
              <a:gd name="connsiteY1" fmla="*/ 2327238 h 4654476"/>
              <a:gd name="connsiteX2" fmla="*/ 2327238 w 4654476"/>
              <a:gd name="connsiteY2" fmla="*/ 4654476 h 4654476"/>
              <a:gd name="connsiteX3" fmla="*/ 0 w 4654476"/>
              <a:gd name="connsiteY3" fmla="*/ 2327238 h 4654476"/>
              <a:gd name="connsiteX4" fmla="*/ 2327238 w 4654476"/>
              <a:gd name="connsiteY4" fmla="*/ 0 h 46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476" h="4654476">
                <a:moveTo>
                  <a:pt x="2327238" y="0"/>
                </a:moveTo>
                <a:cubicBezTo>
                  <a:pt x="3612536" y="0"/>
                  <a:pt x="4654476" y="1041940"/>
                  <a:pt x="4654476" y="2327238"/>
                </a:cubicBezTo>
                <a:cubicBezTo>
                  <a:pt x="4654476" y="3612536"/>
                  <a:pt x="3612536" y="4654476"/>
                  <a:pt x="2327238" y="4654476"/>
                </a:cubicBezTo>
                <a:cubicBezTo>
                  <a:pt x="1041940" y="4654476"/>
                  <a:pt x="0" y="3612536"/>
                  <a:pt x="0" y="2327238"/>
                </a:cubicBezTo>
                <a:cubicBezTo>
                  <a:pt x="0" y="1041940"/>
                  <a:pt x="1041940" y="0"/>
                  <a:pt x="232723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9798041" y="3747796"/>
            <a:ext cx="2171247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</p:spTree>
    <p:extLst>
      <p:ext uri="{BB962C8B-B14F-4D97-AF65-F5344CB8AC3E}">
        <p14:creationId xmlns:p14="http://schemas.microsoft.com/office/powerpoint/2010/main" val="2377544814"/>
      </p:ext>
    </p:extLst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2288327"/>
            <a:ext cx="12192000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pic>
        <p:nvPicPr>
          <p:cNvPr id="14" name="Picture 13" descr="segmen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9707" y="987793"/>
            <a:ext cx="8038633" cy="603265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672393" y="1847487"/>
            <a:ext cx="6045779" cy="339790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48"/>
          </a:p>
        </p:txBody>
      </p:sp>
      <p:sp>
        <p:nvSpPr>
          <p:cNvPr id="16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625356" y="1833349"/>
            <a:ext cx="6045779" cy="3426867"/>
          </a:xfrm>
          <a:prstGeom prst="rect">
            <a:avLst/>
          </a:prstGeom>
        </p:spPr>
        <p:txBody>
          <a:bodyPr/>
          <a:lstStyle>
            <a:lvl1pPr algn="ctr">
              <a:buNone/>
              <a:defRPr sz="2248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icon to insert screenshot picture</a:t>
            </a:r>
            <a:endParaRPr lang="en-IN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211424" y="1700725"/>
            <a:ext cx="4413507" cy="3700613"/>
          </a:xfrm>
        </p:spPr>
        <p:txBody>
          <a:bodyPr anchor="ctr">
            <a:normAutofit/>
          </a:bodyPr>
          <a:lstStyle>
            <a:lvl1pPr marL="0" indent="0" algn="l">
              <a:lnSpc>
                <a:spcPts val="4027"/>
              </a:lnSpc>
              <a:buNone/>
              <a:defRPr sz="29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1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2288327"/>
            <a:ext cx="12192000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211424" y="1700725"/>
            <a:ext cx="4413507" cy="3700613"/>
          </a:xfrm>
        </p:spPr>
        <p:txBody>
          <a:bodyPr anchor="ctr">
            <a:normAutofit/>
          </a:bodyPr>
          <a:lstStyle>
            <a:lvl1pPr marL="0" indent="0" algn="l">
              <a:lnSpc>
                <a:spcPts val="4027"/>
              </a:lnSpc>
              <a:buNone/>
              <a:defRPr sz="29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44077" y="6461077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84" y="1617508"/>
            <a:ext cx="6808205" cy="4985488"/>
          </a:xfrm>
          <a:prstGeom prst="rect">
            <a:avLst/>
          </a:prstGeom>
        </p:spPr>
      </p:pic>
      <p:sp>
        <p:nvSpPr>
          <p:cNvPr id="16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558186" y="1859555"/>
            <a:ext cx="6260717" cy="3427668"/>
          </a:xfrm>
          <a:prstGeom prst="rect">
            <a:avLst/>
          </a:prstGeom>
        </p:spPr>
        <p:txBody>
          <a:bodyPr/>
          <a:lstStyle>
            <a:lvl1pPr algn="ctr">
              <a:buNone/>
              <a:defRPr sz="2248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icon to insert screenshot picture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3346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53CDE-E789-4143-9164-5D7DFBF408B4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186AE-F4AD-4FA7-9F32-F8C5D3D89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0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</p:sldLayoutIdLst>
  <p:txStyles>
    <p:titleStyle>
      <a:lvl1pPr algn="l" defTabSz="9143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7" indent="-228597" algn="l" defTabSz="9143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0" indent="-228597" algn="l" defTabSz="9143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3" indent="-228597" algn="l" defTabSz="9143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6" indent="-228597" algn="l" defTabSz="9143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9" indent="-228597" algn="l" defTabSz="9143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2" indent="-228597" algn="l" defTabSz="9143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5" indent="-228597" algn="l" defTabSz="9143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9" indent="-228597" algn="l" defTabSz="9143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42" indent="-228597" algn="l" defTabSz="9143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3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6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9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3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6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9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52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5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erin.pardue@granicus.com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erin.pardue@granicus.com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115" y="-2889"/>
            <a:ext cx="12191884" cy="6858001"/>
          </a:xfrm>
          <a:prstGeom prst="rect">
            <a:avLst/>
          </a:prstGeom>
          <a:solidFill>
            <a:schemeClr val="bg1">
              <a:alpha val="77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12714" hangingPunct="0"/>
            <a:endParaRPr lang="en-US" sz="16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7600" y="2502958"/>
            <a:ext cx="9956800" cy="10361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b">
            <a:spAutoFit/>
          </a:bodyPr>
          <a:lstStyle/>
          <a:p>
            <a:pPr algn="ctr" defTabSz="412714" hangingPunct="0"/>
            <a:r>
              <a:rPr lang="en-US" sz="6400" kern="0" spc="33" dirty="0">
                <a:ln w="28575">
                  <a:noFill/>
                </a:ln>
                <a:latin typeface="Century Gothic" charset="0"/>
                <a:ea typeface="Century Gothic" charset="0"/>
                <a:cs typeface="Century Gothic" charset="0"/>
                <a:sym typeface="Helvetica Light"/>
              </a:rPr>
              <a:t>Oregon State Legislature</a:t>
            </a:r>
          </a:p>
        </p:txBody>
      </p:sp>
      <p:sp>
        <p:nvSpPr>
          <p:cNvPr id="17" name="Shape 132"/>
          <p:cNvSpPr/>
          <p:nvPr/>
        </p:nvSpPr>
        <p:spPr>
          <a:xfrm>
            <a:off x="1895062" y="3898316"/>
            <a:ext cx="8401879" cy="913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 algn="l" defTabSz="3511296">
              <a:defRPr sz="2700">
                <a:solidFill>
                  <a:srgbClr val="94999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lang="en-US" sz="2667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Video Streaming, Recording and Archiving Granicus Partnership/RFP Review</a:t>
            </a:r>
            <a:endParaRPr lang="id-ID" sz="2667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3401875"/>
            <a:ext cx="12192000" cy="5125063"/>
            <a:chOff x="0" y="8787280"/>
            <a:chExt cx="46816963" cy="19680105"/>
          </a:xfrm>
          <a:solidFill>
            <a:schemeClr val="bg1"/>
          </a:solidFill>
        </p:grpSpPr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600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600"/>
            </a:p>
          </p:txBody>
        </p:sp>
        <p:sp>
          <p:nvSpPr>
            <p:cNvPr id="14" name="Freeform 131"/>
            <p:cNvSpPr>
              <a:spLocks/>
            </p:cNvSpPr>
            <p:nvPr/>
          </p:nvSpPr>
          <p:spPr bwMode="auto">
            <a:xfrm>
              <a:off x="3717924" y="15576414"/>
              <a:ext cx="33029525" cy="10023476"/>
            </a:xfrm>
            <a:custGeom>
              <a:avLst/>
              <a:gdLst>
                <a:gd name="T0" fmla="*/ 0 w 2509"/>
                <a:gd name="T1" fmla="*/ 418 h 758"/>
                <a:gd name="T2" fmla="*/ 2509 w 2509"/>
                <a:gd name="T3" fmla="*/ 720 h 758"/>
                <a:gd name="T4" fmla="*/ 0 w 2509"/>
                <a:gd name="T5" fmla="*/ 418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09" h="758">
                  <a:moveTo>
                    <a:pt x="0" y="418"/>
                  </a:moveTo>
                  <a:cubicBezTo>
                    <a:pt x="991" y="135"/>
                    <a:pt x="1771" y="758"/>
                    <a:pt x="2509" y="720"/>
                  </a:cubicBezTo>
                  <a:cubicBezTo>
                    <a:pt x="1903" y="705"/>
                    <a:pt x="1113" y="0"/>
                    <a:pt x="0" y="4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600"/>
            </a:p>
          </p:txBody>
        </p:sp>
      </p:grpSp>
      <p:sp>
        <p:nvSpPr>
          <p:cNvPr id="4" name="Rectangle 3"/>
          <p:cNvSpPr/>
          <p:nvPr/>
        </p:nvSpPr>
        <p:spPr>
          <a:xfrm>
            <a:off x="5486400" y="3676771"/>
            <a:ext cx="1219200" cy="60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24" name="Shape 132"/>
          <p:cNvSpPr/>
          <p:nvPr/>
        </p:nvSpPr>
        <p:spPr>
          <a:xfrm>
            <a:off x="6532686" y="5197632"/>
            <a:ext cx="5271314" cy="79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 anchor="b">
            <a:spAutoFit/>
          </a:bodyPr>
          <a:lstStyle>
            <a:lvl1pPr algn="l" defTabSz="3511296">
              <a:defRPr sz="2700">
                <a:solidFill>
                  <a:srgbClr val="94999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r">
              <a:lnSpc>
                <a:spcPts val="2907"/>
              </a:lnSpc>
            </a:pPr>
            <a:r>
              <a:rPr lang="en-US" sz="1867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Erin Pardue, Legislative Solutions Specialist</a:t>
            </a:r>
          </a:p>
          <a:p>
            <a:pPr algn="r">
              <a:lnSpc>
                <a:spcPts val="2907"/>
              </a:lnSpc>
            </a:pPr>
            <a:r>
              <a:rPr lang="en-US" sz="1867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Jesse Wallace, Solutions Engineer</a:t>
            </a:r>
            <a:endParaRPr lang="id-ID" sz="1867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9232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BDF949-BCA0-469B-BDE7-2F9BEED651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Customer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C38CE-4EF4-466C-943A-2E99E11E1A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Recent Improvements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7DB1EE-1782-49F6-86A8-D636DFFCEF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984" y="1551711"/>
            <a:ext cx="7057317" cy="4396124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Our People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Increased team size by 50% since 2018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Expanded training program , partnered with </a:t>
            </a:r>
            <a:r>
              <a:rPr lang="en-US" dirty="0" err="1"/>
              <a:t>Wowza</a:t>
            </a:r>
            <a:r>
              <a:rPr lang="en-US" dirty="0"/>
              <a:t> Media systems to provide in-depth streaming video 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Team focused on follow up and responsiveness, tracking towards 100% same-day response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825663-F6C4-4A7A-B0BC-D67A90049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64" y="2037231"/>
            <a:ext cx="4534981" cy="3022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069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Freeform 8"/>
          <p:cNvSpPr/>
          <p:nvPr/>
        </p:nvSpPr>
        <p:spPr>
          <a:xfrm>
            <a:off x="-115" y="1"/>
            <a:ext cx="12192000" cy="5595067"/>
          </a:xfrm>
          <a:custGeom>
            <a:avLst/>
            <a:gdLst>
              <a:gd name="connsiteX0" fmla="*/ 20636 w 46816955"/>
              <a:gd name="connsiteY0" fmla="*/ 0 h 21485320"/>
              <a:gd name="connsiteX1" fmla="*/ 46816955 w 46816955"/>
              <a:gd name="connsiteY1" fmla="*/ 0 h 21485320"/>
              <a:gd name="connsiteX2" fmla="*/ 46816955 w 46816955"/>
              <a:gd name="connsiteY2" fmla="*/ 11114 h 21485320"/>
              <a:gd name="connsiteX3" fmla="*/ 46816955 w 46816955"/>
              <a:gd name="connsiteY3" fmla="*/ 7385453 h 21485320"/>
              <a:gd name="connsiteX4" fmla="*/ 46816955 w 46816955"/>
              <a:gd name="connsiteY4" fmla="*/ 7639874 h 21485320"/>
              <a:gd name="connsiteX5" fmla="*/ 46816955 w 46816955"/>
              <a:gd name="connsiteY5" fmla="*/ 8741664 h 21485320"/>
              <a:gd name="connsiteX6" fmla="*/ 46816955 w 46816955"/>
              <a:gd name="connsiteY6" fmla="*/ 20296588 h 21485320"/>
              <a:gd name="connsiteX7" fmla="*/ 46217883 w 46816955"/>
              <a:gd name="connsiteY7" fmla="*/ 20487596 h 21485320"/>
              <a:gd name="connsiteX8" fmla="*/ 14692522 w 46816955"/>
              <a:gd name="connsiteY8" fmla="*/ 16453010 h 21485320"/>
              <a:gd name="connsiteX9" fmla="*/ 0 w 46816955"/>
              <a:gd name="connsiteY9" fmla="*/ 21485320 h 21485320"/>
              <a:gd name="connsiteX10" fmla="*/ 0 w 46816955"/>
              <a:gd name="connsiteY10" fmla="*/ 8741664 h 21485320"/>
              <a:gd name="connsiteX11" fmla="*/ 0 w 46816955"/>
              <a:gd name="connsiteY11" fmla="*/ 7385453 h 21485320"/>
              <a:gd name="connsiteX12" fmla="*/ 0 w 46816955"/>
              <a:gd name="connsiteY12" fmla="*/ 11114 h 21485320"/>
              <a:gd name="connsiteX13" fmla="*/ 20636 w 46816955"/>
              <a:gd name="connsiteY13" fmla="*/ 11114 h 21485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816955" h="21485320">
                <a:moveTo>
                  <a:pt x="20636" y="0"/>
                </a:moveTo>
                <a:lnTo>
                  <a:pt x="46816955" y="0"/>
                </a:lnTo>
                <a:lnTo>
                  <a:pt x="46816955" y="11114"/>
                </a:lnTo>
                <a:lnTo>
                  <a:pt x="46816955" y="7385453"/>
                </a:lnTo>
                <a:lnTo>
                  <a:pt x="46816955" y="7639874"/>
                </a:lnTo>
                <a:lnTo>
                  <a:pt x="46816955" y="8741664"/>
                </a:lnTo>
                <a:lnTo>
                  <a:pt x="46816955" y="20296588"/>
                </a:lnTo>
                <a:lnTo>
                  <a:pt x="46217883" y="20487596"/>
                </a:lnTo>
                <a:cubicBezTo>
                  <a:pt x="37375891" y="23076520"/>
                  <a:pt x="26109951" y="16433430"/>
                  <a:pt x="14692522" y="16453010"/>
                </a:cubicBezTo>
                <a:cubicBezTo>
                  <a:pt x="9762267" y="16461466"/>
                  <a:pt x="4803768" y="17712288"/>
                  <a:pt x="0" y="21485320"/>
                </a:cubicBezTo>
                <a:lnTo>
                  <a:pt x="0" y="8741664"/>
                </a:lnTo>
                <a:lnTo>
                  <a:pt x="0" y="7385453"/>
                </a:lnTo>
                <a:lnTo>
                  <a:pt x="0" y="11114"/>
                </a:lnTo>
                <a:lnTo>
                  <a:pt x="20636" y="11114"/>
                </a:lnTo>
                <a:close/>
              </a:path>
            </a:pathLst>
          </a:custGeom>
          <a:solidFill>
            <a:schemeClr val="bg1">
              <a:alpha val="5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12714" hangingPunct="0"/>
            <a:endParaRPr lang="en-US" sz="16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17" y="4284577"/>
            <a:ext cx="12191769" cy="2573425"/>
          </a:xfrm>
          <a:custGeom>
            <a:avLst/>
            <a:gdLst>
              <a:gd name="connsiteX0" fmla="*/ 14692523 w 46816955"/>
              <a:gd name="connsiteY0" fmla="*/ 44 h 9882073"/>
              <a:gd name="connsiteX1" fmla="*/ 46217883 w 46816955"/>
              <a:gd name="connsiteY1" fmla="*/ 4034631 h 9882073"/>
              <a:gd name="connsiteX2" fmla="*/ 46816955 w 46816955"/>
              <a:gd name="connsiteY2" fmla="*/ 3843623 h 9882073"/>
              <a:gd name="connsiteX3" fmla="*/ 46816955 w 46816955"/>
              <a:gd name="connsiteY3" fmla="*/ 9882073 h 9882073"/>
              <a:gd name="connsiteX4" fmla="*/ 0 w 46816955"/>
              <a:gd name="connsiteY4" fmla="*/ 9882073 h 9882073"/>
              <a:gd name="connsiteX5" fmla="*/ 0 w 46816955"/>
              <a:gd name="connsiteY5" fmla="*/ 5032355 h 9882073"/>
              <a:gd name="connsiteX6" fmla="*/ 14692523 w 46816955"/>
              <a:gd name="connsiteY6" fmla="*/ 44 h 988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16955" h="9882073">
                <a:moveTo>
                  <a:pt x="14692523" y="44"/>
                </a:moveTo>
                <a:cubicBezTo>
                  <a:pt x="26109951" y="-19536"/>
                  <a:pt x="37375891" y="6623555"/>
                  <a:pt x="46217883" y="4034631"/>
                </a:cubicBezTo>
                <a:lnTo>
                  <a:pt x="46816955" y="3843623"/>
                </a:lnTo>
                <a:lnTo>
                  <a:pt x="46816955" y="9882073"/>
                </a:lnTo>
                <a:lnTo>
                  <a:pt x="0" y="9882073"/>
                </a:lnTo>
                <a:lnTo>
                  <a:pt x="0" y="5032355"/>
                </a:lnTo>
                <a:cubicBezTo>
                  <a:pt x="4803769" y="1259323"/>
                  <a:pt x="9762267" y="8500"/>
                  <a:pt x="14692523" y="44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12714" hangingPunct="0"/>
            <a:endParaRPr lang="en-US" sz="16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" name="Freeform 13"/>
          <p:cNvSpPr>
            <a:spLocks/>
          </p:cNvSpPr>
          <p:nvPr/>
        </p:nvSpPr>
        <p:spPr bwMode="auto">
          <a:xfrm>
            <a:off x="4564123" y="4422862"/>
            <a:ext cx="7113503" cy="1802364"/>
          </a:xfrm>
          <a:custGeom>
            <a:avLst/>
            <a:gdLst>
              <a:gd name="T0" fmla="*/ 0 w 1250"/>
              <a:gd name="T1" fmla="*/ 24 h 305"/>
              <a:gd name="T2" fmla="*/ 1250 w 1250"/>
              <a:gd name="T3" fmla="*/ 186 h 305"/>
              <a:gd name="T4" fmla="*/ 0 w 1250"/>
              <a:gd name="T5" fmla="*/ 24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50" h="305">
                <a:moveTo>
                  <a:pt x="0" y="24"/>
                </a:moveTo>
                <a:cubicBezTo>
                  <a:pt x="389" y="21"/>
                  <a:pt x="900" y="305"/>
                  <a:pt x="1250" y="186"/>
                </a:cubicBezTo>
                <a:cubicBezTo>
                  <a:pt x="856" y="265"/>
                  <a:pt x="425" y="0"/>
                  <a:pt x="0" y="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23812" tIns="11907" rIns="23812" bIns="11907" numCol="1" anchor="t" anchorCtr="0" compatLnSpc="1">
            <a:prstTxWarp prst="textNoShape">
              <a:avLst/>
            </a:prstTxWarp>
          </a:bodyPr>
          <a:lstStyle/>
          <a:p>
            <a:endParaRPr lang="en-US" sz="469"/>
          </a:p>
        </p:txBody>
      </p:sp>
      <p:sp>
        <p:nvSpPr>
          <p:cNvPr id="12" name="Shape 132"/>
          <p:cNvSpPr/>
          <p:nvPr/>
        </p:nvSpPr>
        <p:spPr>
          <a:xfrm>
            <a:off x="1417003" y="5944271"/>
            <a:ext cx="10260623" cy="502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 algn="l" defTabSz="3511296">
              <a:defRPr sz="2700">
                <a:solidFill>
                  <a:srgbClr val="94999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hangingPunct="0"/>
            <a:r>
              <a:rPr lang="en-US" sz="2667" kern="0" dirty="0">
                <a:solidFill>
                  <a:schemeClr val="tx2">
                    <a:alpha val="83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Jesse Wallace| </a:t>
            </a:r>
            <a:r>
              <a:rPr lang="en-US" sz="2667" kern="0" dirty="0">
                <a:solidFill>
                  <a:schemeClr val="tx2">
                    <a:alpha val="83000"/>
                  </a:schemeClr>
                </a:solidFill>
                <a:latin typeface="Century Gothic" charset="0"/>
                <a:ea typeface="Century Gothic" charset="0"/>
                <a:cs typeface="Century Gothic" charset="0"/>
                <a:hlinkClick r:id="rId3"/>
              </a:rPr>
              <a:t>jesse.wallace@granicus.com</a:t>
            </a:r>
            <a:endParaRPr sz="2667" kern="0" dirty="0">
              <a:solidFill>
                <a:schemeClr val="tx2">
                  <a:alpha val="83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7252" y="5255611"/>
            <a:ext cx="5671605" cy="482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14" hangingPunct="0">
              <a:lnSpc>
                <a:spcPct val="70000"/>
              </a:lnSpc>
            </a:pPr>
            <a:r>
              <a:rPr lang="en-US" sz="4000" b="1" kern="0" dirty="0">
                <a:solidFill>
                  <a:schemeClr val="accent1"/>
                </a:solidFill>
                <a:latin typeface="+mj-lt"/>
                <a:ea typeface="Arial" charset="0"/>
                <a:cs typeface="Segoe UI" panose="020B0502040204020203" pitchFamily="34" charset="0"/>
                <a:sym typeface="Helvetica Light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327849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Freeform 8"/>
          <p:cNvSpPr/>
          <p:nvPr/>
        </p:nvSpPr>
        <p:spPr>
          <a:xfrm>
            <a:off x="-115" y="1"/>
            <a:ext cx="12192000" cy="5595067"/>
          </a:xfrm>
          <a:custGeom>
            <a:avLst/>
            <a:gdLst>
              <a:gd name="connsiteX0" fmla="*/ 20636 w 46816955"/>
              <a:gd name="connsiteY0" fmla="*/ 0 h 21485320"/>
              <a:gd name="connsiteX1" fmla="*/ 46816955 w 46816955"/>
              <a:gd name="connsiteY1" fmla="*/ 0 h 21485320"/>
              <a:gd name="connsiteX2" fmla="*/ 46816955 w 46816955"/>
              <a:gd name="connsiteY2" fmla="*/ 11114 h 21485320"/>
              <a:gd name="connsiteX3" fmla="*/ 46816955 w 46816955"/>
              <a:gd name="connsiteY3" fmla="*/ 7385453 h 21485320"/>
              <a:gd name="connsiteX4" fmla="*/ 46816955 w 46816955"/>
              <a:gd name="connsiteY4" fmla="*/ 7639874 h 21485320"/>
              <a:gd name="connsiteX5" fmla="*/ 46816955 w 46816955"/>
              <a:gd name="connsiteY5" fmla="*/ 8741664 h 21485320"/>
              <a:gd name="connsiteX6" fmla="*/ 46816955 w 46816955"/>
              <a:gd name="connsiteY6" fmla="*/ 20296588 h 21485320"/>
              <a:gd name="connsiteX7" fmla="*/ 46217883 w 46816955"/>
              <a:gd name="connsiteY7" fmla="*/ 20487596 h 21485320"/>
              <a:gd name="connsiteX8" fmla="*/ 14692522 w 46816955"/>
              <a:gd name="connsiteY8" fmla="*/ 16453010 h 21485320"/>
              <a:gd name="connsiteX9" fmla="*/ 0 w 46816955"/>
              <a:gd name="connsiteY9" fmla="*/ 21485320 h 21485320"/>
              <a:gd name="connsiteX10" fmla="*/ 0 w 46816955"/>
              <a:gd name="connsiteY10" fmla="*/ 8741664 h 21485320"/>
              <a:gd name="connsiteX11" fmla="*/ 0 w 46816955"/>
              <a:gd name="connsiteY11" fmla="*/ 7385453 h 21485320"/>
              <a:gd name="connsiteX12" fmla="*/ 0 w 46816955"/>
              <a:gd name="connsiteY12" fmla="*/ 11114 h 21485320"/>
              <a:gd name="connsiteX13" fmla="*/ 20636 w 46816955"/>
              <a:gd name="connsiteY13" fmla="*/ 11114 h 21485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816955" h="21485320">
                <a:moveTo>
                  <a:pt x="20636" y="0"/>
                </a:moveTo>
                <a:lnTo>
                  <a:pt x="46816955" y="0"/>
                </a:lnTo>
                <a:lnTo>
                  <a:pt x="46816955" y="11114"/>
                </a:lnTo>
                <a:lnTo>
                  <a:pt x="46816955" y="7385453"/>
                </a:lnTo>
                <a:lnTo>
                  <a:pt x="46816955" y="7639874"/>
                </a:lnTo>
                <a:lnTo>
                  <a:pt x="46816955" y="8741664"/>
                </a:lnTo>
                <a:lnTo>
                  <a:pt x="46816955" y="20296588"/>
                </a:lnTo>
                <a:lnTo>
                  <a:pt x="46217883" y="20487596"/>
                </a:lnTo>
                <a:cubicBezTo>
                  <a:pt x="37375891" y="23076520"/>
                  <a:pt x="26109951" y="16433430"/>
                  <a:pt x="14692522" y="16453010"/>
                </a:cubicBezTo>
                <a:cubicBezTo>
                  <a:pt x="9762267" y="16461466"/>
                  <a:pt x="4803768" y="17712288"/>
                  <a:pt x="0" y="21485320"/>
                </a:cubicBezTo>
                <a:lnTo>
                  <a:pt x="0" y="8741664"/>
                </a:lnTo>
                <a:lnTo>
                  <a:pt x="0" y="7385453"/>
                </a:lnTo>
                <a:lnTo>
                  <a:pt x="0" y="11114"/>
                </a:lnTo>
                <a:lnTo>
                  <a:pt x="20636" y="11114"/>
                </a:lnTo>
                <a:close/>
              </a:path>
            </a:pathLst>
          </a:custGeom>
          <a:solidFill>
            <a:schemeClr val="bg1">
              <a:alpha val="5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12714" hangingPunct="0"/>
            <a:endParaRPr lang="en-US" sz="16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17" y="4284577"/>
            <a:ext cx="12191769" cy="2573425"/>
          </a:xfrm>
          <a:custGeom>
            <a:avLst/>
            <a:gdLst>
              <a:gd name="connsiteX0" fmla="*/ 14692523 w 46816955"/>
              <a:gd name="connsiteY0" fmla="*/ 44 h 9882073"/>
              <a:gd name="connsiteX1" fmla="*/ 46217883 w 46816955"/>
              <a:gd name="connsiteY1" fmla="*/ 4034631 h 9882073"/>
              <a:gd name="connsiteX2" fmla="*/ 46816955 w 46816955"/>
              <a:gd name="connsiteY2" fmla="*/ 3843623 h 9882073"/>
              <a:gd name="connsiteX3" fmla="*/ 46816955 w 46816955"/>
              <a:gd name="connsiteY3" fmla="*/ 9882073 h 9882073"/>
              <a:gd name="connsiteX4" fmla="*/ 0 w 46816955"/>
              <a:gd name="connsiteY4" fmla="*/ 9882073 h 9882073"/>
              <a:gd name="connsiteX5" fmla="*/ 0 w 46816955"/>
              <a:gd name="connsiteY5" fmla="*/ 5032355 h 9882073"/>
              <a:gd name="connsiteX6" fmla="*/ 14692523 w 46816955"/>
              <a:gd name="connsiteY6" fmla="*/ 44 h 988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16955" h="9882073">
                <a:moveTo>
                  <a:pt x="14692523" y="44"/>
                </a:moveTo>
                <a:cubicBezTo>
                  <a:pt x="26109951" y="-19536"/>
                  <a:pt x="37375891" y="6623555"/>
                  <a:pt x="46217883" y="4034631"/>
                </a:cubicBezTo>
                <a:lnTo>
                  <a:pt x="46816955" y="3843623"/>
                </a:lnTo>
                <a:lnTo>
                  <a:pt x="46816955" y="9882073"/>
                </a:lnTo>
                <a:lnTo>
                  <a:pt x="0" y="9882073"/>
                </a:lnTo>
                <a:lnTo>
                  <a:pt x="0" y="5032355"/>
                </a:lnTo>
                <a:cubicBezTo>
                  <a:pt x="4803769" y="1259323"/>
                  <a:pt x="9762267" y="8500"/>
                  <a:pt x="14692523" y="44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12714" hangingPunct="0"/>
            <a:endParaRPr lang="en-US" sz="16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" name="Freeform 13"/>
          <p:cNvSpPr>
            <a:spLocks/>
          </p:cNvSpPr>
          <p:nvPr/>
        </p:nvSpPr>
        <p:spPr bwMode="auto">
          <a:xfrm>
            <a:off x="4564123" y="4422862"/>
            <a:ext cx="7113503" cy="1802364"/>
          </a:xfrm>
          <a:custGeom>
            <a:avLst/>
            <a:gdLst>
              <a:gd name="T0" fmla="*/ 0 w 1250"/>
              <a:gd name="T1" fmla="*/ 24 h 305"/>
              <a:gd name="T2" fmla="*/ 1250 w 1250"/>
              <a:gd name="T3" fmla="*/ 186 h 305"/>
              <a:gd name="T4" fmla="*/ 0 w 1250"/>
              <a:gd name="T5" fmla="*/ 24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50" h="305">
                <a:moveTo>
                  <a:pt x="0" y="24"/>
                </a:moveTo>
                <a:cubicBezTo>
                  <a:pt x="389" y="21"/>
                  <a:pt x="900" y="305"/>
                  <a:pt x="1250" y="186"/>
                </a:cubicBezTo>
                <a:cubicBezTo>
                  <a:pt x="856" y="265"/>
                  <a:pt x="425" y="0"/>
                  <a:pt x="0" y="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23812" tIns="11907" rIns="23812" bIns="11907" numCol="1" anchor="t" anchorCtr="0" compatLnSpc="1">
            <a:prstTxWarp prst="textNoShape">
              <a:avLst/>
            </a:prstTxWarp>
          </a:bodyPr>
          <a:lstStyle/>
          <a:p>
            <a:endParaRPr lang="en-US" sz="469"/>
          </a:p>
        </p:txBody>
      </p:sp>
      <p:sp>
        <p:nvSpPr>
          <p:cNvPr id="12" name="Shape 132"/>
          <p:cNvSpPr/>
          <p:nvPr/>
        </p:nvSpPr>
        <p:spPr>
          <a:xfrm>
            <a:off x="1417003" y="5944271"/>
            <a:ext cx="10260623" cy="502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 algn="l" defTabSz="3511296">
              <a:defRPr sz="2700">
                <a:solidFill>
                  <a:srgbClr val="94999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hangingPunct="0"/>
            <a:r>
              <a:rPr lang="en-US" sz="2667" kern="0" dirty="0">
                <a:solidFill>
                  <a:schemeClr val="tx2">
                    <a:alpha val="83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Erin Pardue| </a:t>
            </a:r>
            <a:r>
              <a:rPr lang="en-US" sz="2667" kern="0" dirty="0">
                <a:solidFill>
                  <a:schemeClr val="tx2">
                    <a:alpha val="83000"/>
                  </a:schemeClr>
                </a:solidFill>
                <a:latin typeface="Century Gothic" charset="0"/>
                <a:ea typeface="Century Gothic" charset="0"/>
                <a:cs typeface="Century Gothic" charset="0"/>
                <a:hlinkClick r:id="rId3"/>
              </a:rPr>
              <a:t>erin.pardue@granicus.com</a:t>
            </a:r>
            <a:endParaRPr sz="2667" kern="0" dirty="0">
              <a:solidFill>
                <a:schemeClr val="tx2">
                  <a:alpha val="83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7252" y="5255611"/>
            <a:ext cx="5671605" cy="482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14" hangingPunct="0">
              <a:lnSpc>
                <a:spcPct val="70000"/>
              </a:lnSpc>
            </a:pPr>
            <a:r>
              <a:rPr lang="en-US" sz="4000" b="1" kern="0" dirty="0">
                <a:solidFill>
                  <a:schemeClr val="accent1"/>
                </a:solidFill>
                <a:latin typeface="+mj-lt"/>
                <a:ea typeface="Arial" charset="0"/>
                <a:cs typeface="Segoe UI" panose="020B0502040204020203" pitchFamily="34" charset="0"/>
                <a:sym typeface="Helvetica Ligh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677953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Freeform 8"/>
          <p:cNvSpPr/>
          <p:nvPr/>
        </p:nvSpPr>
        <p:spPr>
          <a:xfrm>
            <a:off x="-115" y="1"/>
            <a:ext cx="12192000" cy="5595067"/>
          </a:xfrm>
          <a:custGeom>
            <a:avLst/>
            <a:gdLst>
              <a:gd name="connsiteX0" fmla="*/ 20636 w 46816955"/>
              <a:gd name="connsiteY0" fmla="*/ 0 h 21485320"/>
              <a:gd name="connsiteX1" fmla="*/ 46816955 w 46816955"/>
              <a:gd name="connsiteY1" fmla="*/ 0 h 21485320"/>
              <a:gd name="connsiteX2" fmla="*/ 46816955 w 46816955"/>
              <a:gd name="connsiteY2" fmla="*/ 11114 h 21485320"/>
              <a:gd name="connsiteX3" fmla="*/ 46816955 w 46816955"/>
              <a:gd name="connsiteY3" fmla="*/ 7385453 h 21485320"/>
              <a:gd name="connsiteX4" fmla="*/ 46816955 w 46816955"/>
              <a:gd name="connsiteY4" fmla="*/ 7639874 h 21485320"/>
              <a:gd name="connsiteX5" fmla="*/ 46816955 w 46816955"/>
              <a:gd name="connsiteY5" fmla="*/ 8741664 h 21485320"/>
              <a:gd name="connsiteX6" fmla="*/ 46816955 w 46816955"/>
              <a:gd name="connsiteY6" fmla="*/ 20296588 h 21485320"/>
              <a:gd name="connsiteX7" fmla="*/ 46217883 w 46816955"/>
              <a:gd name="connsiteY7" fmla="*/ 20487596 h 21485320"/>
              <a:gd name="connsiteX8" fmla="*/ 14692522 w 46816955"/>
              <a:gd name="connsiteY8" fmla="*/ 16453010 h 21485320"/>
              <a:gd name="connsiteX9" fmla="*/ 0 w 46816955"/>
              <a:gd name="connsiteY9" fmla="*/ 21485320 h 21485320"/>
              <a:gd name="connsiteX10" fmla="*/ 0 w 46816955"/>
              <a:gd name="connsiteY10" fmla="*/ 8741664 h 21485320"/>
              <a:gd name="connsiteX11" fmla="*/ 0 w 46816955"/>
              <a:gd name="connsiteY11" fmla="*/ 7385453 h 21485320"/>
              <a:gd name="connsiteX12" fmla="*/ 0 w 46816955"/>
              <a:gd name="connsiteY12" fmla="*/ 11114 h 21485320"/>
              <a:gd name="connsiteX13" fmla="*/ 20636 w 46816955"/>
              <a:gd name="connsiteY13" fmla="*/ 11114 h 21485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816955" h="21485320">
                <a:moveTo>
                  <a:pt x="20636" y="0"/>
                </a:moveTo>
                <a:lnTo>
                  <a:pt x="46816955" y="0"/>
                </a:lnTo>
                <a:lnTo>
                  <a:pt x="46816955" y="11114"/>
                </a:lnTo>
                <a:lnTo>
                  <a:pt x="46816955" y="7385453"/>
                </a:lnTo>
                <a:lnTo>
                  <a:pt x="46816955" y="7639874"/>
                </a:lnTo>
                <a:lnTo>
                  <a:pt x="46816955" y="8741664"/>
                </a:lnTo>
                <a:lnTo>
                  <a:pt x="46816955" y="20296588"/>
                </a:lnTo>
                <a:lnTo>
                  <a:pt x="46217883" y="20487596"/>
                </a:lnTo>
                <a:cubicBezTo>
                  <a:pt x="37375891" y="23076520"/>
                  <a:pt x="26109951" y="16433430"/>
                  <a:pt x="14692522" y="16453010"/>
                </a:cubicBezTo>
                <a:cubicBezTo>
                  <a:pt x="9762267" y="16461466"/>
                  <a:pt x="4803768" y="17712288"/>
                  <a:pt x="0" y="21485320"/>
                </a:cubicBezTo>
                <a:lnTo>
                  <a:pt x="0" y="8741664"/>
                </a:lnTo>
                <a:lnTo>
                  <a:pt x="0" y="7385453"/>
                </a:lnTo>
                <a:lnTo>
                  <a:pt x="0" y="11114"/>
                </a:lnTo>
                <a:lnTo>
                  <a:pt x="20636" y="11114"/>
                </a:lnTo>
                <a:close/>
              </a:path>
            </a:pathLst>
          </a:custGeom>
          <a:solidFill>
            <a:schemeClr val="bg1">
              <a:alpha val="5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12714" hangingPunct="0"/>
            <a:endParaRPr lang="en-US" sz="16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17" y="4284577"/>
            <a:ext cx="12191769" cy="2573425"/>
          </a:xfrm>
          <a:custGeom>
            <a:avLst/>
            <a:gdLst>
              <a:gd name="connsiteX0" fmla="*/ 14692523 w 46816955"/>
              <a:gd name="connsiteY0" fmla="*/ 44 h 9882073"/>
              <a:gd name="connsiteX1" fmla="*/ 46217883 w 46816955"/>
              <a:gd name="connsiteY1" fmla="*/ 4034631 h 9882073"/>
              <a:gd name="connsiteX2" fmla="*/ 46816955 w 46816955"/>
              <a:gd name="connsiteY2" fmla="*/ 3843623 h 9882073"/>
              <a:gd name="connsiteX3" fmla="*/ 46816955 w 46816955"/>
              <a:gd name="connsiteY3" fmla="*/ 9882073 h 9882073"/>
              <a:gd name="connsiteX4" fmla="*/ 0 w 46816955"/>
              <a:gd name="connsiteY4" fmla="*/ 9882073 h 9882073"/>
              <a:gd name="connsiteX5" fmla="*/ 0 w 46816955"/>
              <a:gd name="connsiteY5" fmla="*/ 5032355 h 9882073"/>
              <a:gd name="connsiteX6" fmla="*/ 14692523 w 46816955"/>
              <a:gd name="connsiteY6" fmla="*/ 44 h 988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16955" h="9882073">
                <a:moveTo>
                  <a:pt x="14692523" y="44"/>
                </a:moveTo>
                <a:cubicBezTo>
                  <a:pt x="26109951" y="-19536"/>
                  <a:pt x="37375891" y="6623555"/>
                  <a:pt x="46217883" y="4034631"/>
                </a:cubicBezTo>
                <a:lnTo>
                  <a:pt x="46816955" y="3843623"/>
                </a:lnTo>
                <a:lnTo>
                  <a:pt x="46816955" y="9882073"/>
                </a:lnTo>
                <a:lnTo>
                  <a:pt x="0" y="9882073"/>
                </a:lnTo>
                <a:lnTo>
                  <a:pt x="0" y="5032355"/>
                </a:lnTo>
                <a:cubicBezTo>
                  <a:pt x="4803769" y="1259323"/>
                  <a:pt x="9762267" y="8500"/>
                  <a:pt x="14692523" y="44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12714" hangingPunct="0"/>
            <a:endParaRPr lang="en-US" sz="16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" name="Freeform 13"/>
          <p:cNvSpPr>
            <a:spLocks/>
          </p:cNvSpPr>
          <p:nvPr/>
        </p:nvSpPr>
        <p:spPr bwMode="auto">
          <a:xfrm>
            <a:off x="4564123" y="4422862"/>
            <a:ext cx="7113503" cy="1802364"/>
          </a:xfrm>
          <a:custGeom>
            <a:avLst/>
            <a:gdLst>
              <a:gd name="T0" fmla="*/ 0 w 1250"/>
              <a:gd name="T1" fmla="*/ 24 h 305"/>
              <a:gd name="T2" fmla="*/ 1250 w 1250"/>
              <a:gd name="T3" fmla="*/ 186 h 305"/>
              <a:gd name="T4" fmla="*/ 0 w 1250"/>
              <a:gd name="T5" fmla="*/ 24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50" h="305">
                <a:moveTo>
                  <a:pt x="0" y="24"/>
                </a:moveTo>
                <a:cubicBezTo>
                  <a:pt x="389" y="21"/>
                  <a:pt x="900" y="305"/>
                  <a:pt x="1250" y="186"/>
                </a:cubicBezTo>
                <a:cubicBezTo>
                  <a:pt x="856" y="265"/>
                  <a:pt x="425" y="0"/>
                  <a:pt x="0" y="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23812" tIns="11907" rIns="23812" bIns="11907" numCol="1" anchor="t" anchorCtr="0" compatLnSpc="1">
            <a:prstTxWarp prst="textNoShape">
              <a:avLst/>
            </a:prstTxWarp>
          </a:bodyPr>
          <a:lstStyle/>
          <a:p>
            <a:endParaRPr lang="en-US" sz="469"/>
          </a:p>
        </p:txBody>
      </p:sp>
      <p:sp>
        <p:nvSpPr>
          <p:cNvPr id="12" name="Shape 132"/>
          <p:cNvSpPr/>
          <p:nvPr/>
        </p:nvSpPr>
        <p:spPr>
          <a:xfrm>
            <a:off x="1417003" y="5944271"/>
            <a:ext cx="9357996" cy="502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 algn="l" defTabSz="3511296">
              <a:defRPr sz="2700">
                <a:solidFill>
                  <a:srgbClr val="94999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hangingPunct="0"/>
            <a:r>
              <a:rPr lang="en-US" sz="2667" kern="0" dirty="0">
                <a:solidFill>
                  <a:schemeClr val="tx2">
                    <a:alpha val="83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Erin Pardue| erin.pardue@granicus.com</a:t>
            </a:r>
            <a:endParaRPr sz="2667" kern="0" dirty="0">
              <a:solidFill>
                <a:schemeClr val="tx2">
                  <a:alpha val="83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7252" y="5255611"/>
            <a:ext cx="5671605" cy="482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14" hangingPunct="0">
              <a:lnSpc>
                <a:spcPct val="70000"/>
              </a:lnSpc>
            </a:pPr>
            <a:r>
              <a:rPr lang="en-US" sz="4000" b="1" kern="0" dirty="0">
                <a:solidFill>
                  <a:schemeClr val="accent1"/>
                </a:solidFill>
                <a:latin typeface="+mj-lt"/>
                <a:ea typeface="Arial" charset="0"/>
                <a:cs typeface="Segoe UI" panose="020B0502040204020203" pitchFamily="34" charset="0"/>
                <a:sym typeface="Helvetica Ligh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136686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3E4408F2-7576-432C-B9BA-A5D4A49072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51"/>
          <a:stretch/>
        </p:blipFill>
        <p:spPr>
          <a:xfrm>
            <a:off x="17246" y="2183180"/>
            <a:ext cx="5819012" cy="46748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60F9B0-CFE7-4CDA-A5B5-C05D16C34E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267" b="0" dirty="0">
                <a:solidFill>
                  <a:schemeClr val="tx1"/>
                </a:solidFill>
              </a:rPr>
              <a:t>ABOUT</a:t>
            </a:r>
            <a:r>
              <a:rPr lang="en-US" sz="4267" b="0" dirty="0"/>
              <a:t> </a:t>
            </a:r>
            <a:br>
              <a:rPr lang="en-US" sz="4267" b="0" dirty="0"/>
            </a:br>
            <a:r>
              <a:rPr lang="en-US" sz="4267" i="1" dirty="0">
                <a:solidFill>
                  <a:srgbClr val="F12B32"/>
                </a:solidFill>
              </a:rPr>
              <a:t>GRANICUS</a:t>
            </a:r>
            <a:endParaRPr lang="en-US" sz="4267" b="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4E729D-FDB8-47B4-840A-EB5376423D6D}"/>
              </a:ext>
            </a:extLst>
          </p:cNvPr>
          <p:cNvSpPr/>
          <p:nvPr/>
        </p:nvSpPr>
        <p:spPr>
          <a:xfrm>
            <a:off x="-18085" y="2147897"/>
            <a:ext cx="5875129" cy="4710103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 sz="9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0DBE914-63BE-48D4-AEB2-1A3E9931A0F6}"/>
              </a:ext>
            </a:extLst>
          </p:cNvPr>
          <p:cNvSpPr txBox="1">
            <a:spLocks/>
          </p:cNvSpPr>
          <p:nvPr/>
        </p:nvSpPr>
        <p:spPr>
          <a:xfrm>
            <a:off x="640361" y="3168843"/>
            <a:ext cx="4508643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b="0" i="0" kern="1200" spc="51" baseline="0">
                <a:solidFill>
                  <a:srgbClr val="201B2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b="0" i="0" kern="1200" spc="51" baseline="0">
                <a:solidFill>
                  <a:srgbClr val="201B2D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 kern="1200" spc="51" baseline="0">
                <a:solidFill>
                  <a:srgbClr val="201B2D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b="0" i="0" kern="1200" spc="51" baseline="0">
                <a:solidFill>
                  <a:srgbClr val="201B2D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b="0" i="0" kern="1200" spc="51" baseline="0">
                <a:solidFill>
                  <a:srgbClr val="201B2D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TRUSTED BY 4,000+ GOVERNMENT</a:t>
            </a:r>
            <a:endParaRPr lang="en-US" sz="1800" cap="all" dirty="0">
              <a:solidFill>
                <a:schemeClr val="bg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E7D0E05-8E17-48C2-9214-A77E17B14572}"/>
              </a:ext>
            </a:extLst>
          </p:cNvPr>
          <p:cNvSpPr txBox="1">
            <a:spLocks/>
          </p:cNvSpPr>
          <p:nvPr/>
        </p:nvSpPr>
        <p:spPr>
          <a:xfrm>
            <a:off x="332903" y="3518687"/>
            <a:ext cx="5143365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b="0" i="0" kern="1200" spc="51" baseline="0">
                <a:solidFill>
                  <a:srgbClr val="201B2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b="0" i="0" kern="1200" spc="51" baseline="0">
                <a:solidFill>
                  <a:srgbClr val="201B2D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 kern="1200" spc="51" baseline="0">
                <a:solidFill>
                  <a:srgbClr val="201B2D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b="0" i="0" kern="1200" spc="51" baseline="0">
                <a:solidFill>
                  <a:srgbClr val="201B2D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b="0" i="0" kern="1200" spc="51" baseline="0">
                <a:solidFill>
                  <a:srgbClr val="201B2D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ORGANIZATIONS AROUND THE WORLD</a:t>
            </a:r>
            <a:endParaRPr lang="en-US" sz="1800" cap="all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EAEFD5-5048-469D-B472-59F190D2221A}"/>
              </a:ext>
            </a:extLst>
          </p:cNvPr>
          <p:cNvSpPr/>
          <p:nvPr/>
        </p:nvSpPr>
        <p:spPr>
          <a:xfrm>
            <a:off x="5836258" y="1202422"/>
            <a:ext cx="6346231" cy="385161"/>
          </a:xfrm>
          <a:prstGeom prst="rect">
            <a:avLst/>
          </a:prstGeom>
          <a:solidFill>
            <a:srgbClr val="EE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     BY THE NUMBERS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F11E26-0D15-439F-B7BE-9845717AADBC}"/>
              </a:ext>
            </a:extLst>
          </p:cNvPr>
          <p:cNvSpPr/>
          <p:nvPr/>
        </p:nvSpPr>
        <p:spPr>
          <a:xfrm>
            <a:off x="7072973" y="1932628"/>
            <a:ext cx="138383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01B2B"/>
                </a:solidFill>
                <a:latin typeface="Century Gothic" panose="020B0502020202020204" pitchFamily="34" charset="0"/>
              </a:rPr>
              <a:t>185M+ </a:t>
            </a:r>
            <a:br>
              <a:rPr lang="en-US" sz="800" dirty="0">
                <a:solidFill>
                  <a:srgbClr val="201B2B"/>
                </a:solidFill>
                <a:latin typeface="Century Gothic" panose="020B0502020202020204" pitchFamily="34" charset="0"/>
              </a:rPr>
            </a:br>
            <a:br>
              <a:rPr lang="en-US" sz="800" dirty="0">
                <a:solidFill>
                  <a:srgbClr val="201B2B"/>
                </a:solidFill>
                <a:latin typeface="Century Gothic" panose="020B0502020202020204" pitchFamily="34" charset="0"/>
              </a:rPr>
            </a:br>
            <a:r>
              <a:rPr lang="en-US" sz="1600" dirty="0">
                <a:solidFill>
                  <a:srgbClr val="201B2B"/>
                </a:solidFill>
                <a:latin typeface="Century Gothic" panose="020B0502020202020204" pitchFamily="34" charset="0"/>
              </a:rPr>
              <a:t>Citizens Subscriber</a:t>
            </a:r>
            <a:endParaRPr lang="en-US" sz="800" dirty="0">
              <a:solidFill>
                <a:srgbClr val="201B2B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F1D1F2-E6CE-43F7-8E0F-5BE6F847A3CB}"/>
              </a:ext>
            </a:extLst>
          </p:cNvPr>
          <p:cNvSpPr/>
          <p:nvPr/>
        </p:nvSpPr>
        <p:spPr>
          <a:xfrm>
            <a:off x="9957972" y="3463897"/>
            <a:ext cx="18424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01B2B"/>
                </a:solidFill>
                <a:latin typeface="Century Gothic" panose="020B0502020202020204" pitchFamily="34" charset="0"/>
              </a:rPr>
              <a:t>10 </a:t>
            </a:r>
            <a:br>
              <a:rPr lang="en-US" sz="700" dirty="0">
                <a:solidFill>
                  <a:srgbClr val="201B2B"/>
                </a:solidFill>
                <a:latin typeface="Century Gothic" panose="020B0502020202020204" pitchFamily="34" charset="0"/>
              </a:rPr>
            </a:br>
            <a:endParaRPr lang="en-US" sz="700" dirty="0">
              <a:solidFill>
                <a:srgbClr val="201B2B"/>
              </a:solidFill>
              <a:latin typeface="Century Gothic" panose="020B0502020202020204" pitchFamily="34" charset="0"/>
            </a:endParaRPr>
          </a:p>
          <a:p>
            <a:r>
              <a:rPr lang="en-US" sz="1600" dirty="0">
                <a:solidFill>
                  <a:srgbClr val="201B2B"/>
                </a:solidFill>
                <a:latin typeface="Century Gothic" panose="020B0502020202020204" pitchFamily="34" charset="0"/>
              </a:rPr>
              <a:t>Messages Sent per </a:t>
            </a:r>
            <a:r>
              <a:rPr lang="en-US" sz="1600" i="1" u="sng" dirty="0">
                <a:solidFill>
                  <a:srgbClr val="201B2B"/>
                </a:solidFill>
                <a:latin typeface="Century Gothic" panose="020B0502020202020204" pitchFamily="34" charset="0"/>
              </a:rPr>
              <a:t>Second</a:t>
            </a:r>
          </a:p>
          <a:p>
            <a:endParaRPr lang="en-US" sz="700" dirty="0">
              <a:solidFill>
                <a:srgbClr val="201B2B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A8B831-1AF1-4834-BA6D-CE40857632B2}"/>
              </a:ext>
            </a:extLst>
          </p:cNvPr>
          <p:cNvSpPr/>
          <p:nvPr/>
        </p:nvSpPr>
        <p:spPr>
          <a:xfrm>
            <a:off x="7187136" y="3429001"/>
            <a:ext cx="1741933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01B2B"/>
                </a:solidFill>
                <a:latin typeface="Century Gothic" panose="020B0502020202020204" pitchFamily="34" charset="0"/>
              </a:rPr>
              <a:t>48 of 50</a:t>
            </a:r>
            <a:br>
              <a:rPr lang="en-US" sz="800" dirty="0">
                <a:solidFill>
                  <a:srgbClr val="201B2B"/>
                </a:solidFill>
                <a:latin typeface="Century Gothic" panose="020B0502020202020204" pitchFamily="34" charset="0"/>
              </a:rPr>
            </a:br>
            <a:br>
              <a:rPr lang="en-US" sz="700" dirty="0">
                <a:solidFill>
                  <a:srgbClr val="201B2B"/>
                </a:solidFill>
                <a:latin typeface="Century Gothic" panose="020B0502020202020204" pitchFamily="34" charset="0"/>
              </a:rPr>
            </a:br>
            <a:r>
              <a:rPr lang="en-US" sz="1600" dirty="0">
                <a:solidFill>
                  <a:srgbClr val="201B2B"/>
                </a:solidFill>
                <a:latin typeface="Century Gothic" panose="020B0502020202020204" pitchFamily="34" charset="0"/>
              </a:rPr>
              <a:t>Most Populous U.S. Cities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7D8269-CDE8-479D-B3A0-8B2B39C76154}"/>
              </a:ext>
            </a:extLst>
          </p:cNvPr>
          <p:cNvSpPr/>
          <p:nvPr/>
        </p:nvSpPr>
        <p:spPr>
          <a:xfrm>
            <a:off x="9957973" y="5054103"/>
            <a:ext cx="1526681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01B2B"/>
                </a:solidFill>
                <a:latin typeface="Century Gothic" panose="020B0502020202020204" pitchFamily="34" charset="0"/>
              </a:rPr>
              <a:t>5M+</a:t>
            </a:r>
          </a:p>
          <a:p>
            <a:br>
              <a:rPr lang="en-US" sz="700" dirty="0">
                <a:solidFill>
                  <a:srgbClr val="201B2B"/>
                </a:solidFill>
                <a:latin typeface="Century Gothic" panose="020B0502020202020204" pitchFamily="34" charset="0"/>
              </a:rPr>
            </a:br>
            <a:r>
              <a:rPr lang="en-US" sz="1600" dirty="0">
                <a:solidFill>
                  <a:srgbClr val="201B2B"/>
                </a:solidFill>
                <a:latin typeface="Century Gothic" panose="020B0502020202020204" pitchFamily="34" charset="0"/>
              </a:rPr>
              <a:t>Legislative Files Stored</a:t>
            </a:r>
          </a:p>
        </p:txBody>
      </p:sp>
      <p:pic>
        <p:nvPicPr>
          <p:cNvPr id="16" name="Picture 6" descr="Image result for founded icon">
            <a:extLst>
              <a:ext uri="{FF2B5EF4-FFF2-40B4-BE49-F238E27FC236}">
                <a16:creationId xmlns:a16="http://schemas.microsoft.com/office/drawing/2014/main" id="{5A6B0B95-B03E-4D05-B3ED-9BE5A14B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610" y="1928794"/>
            <a:ext cx="910527" cy="66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Image result for usa outline icon transparent">
            <a:extLst>
              <a:ext uri="{FF2B5EF4-FFF2-40B4-BE49-F238E27FC236}">
                <a16:creationId xmlns:a16="http://schemas.microsoft.com/office/drawing/2014/main" id="{E4D73CFC-829B-4BA2-8D97-FEB09C478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634" y="3461595"/>
            <a:ext cx="684695" cy="42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acquired icon">
            <a:extLst>
              <a:ext uri="{FF2B5EF4-FFF2-40B4-BE49-F238E27FC236}">
                <a16:creationId xmlns:a16="http://schemas.microsoft.com/office/drawing/2014/main" id="{F0A9853C-EBEE-4670-B6CD-CC966DEB4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510" y="5054009"/>
            <a:ext cx="553999" cy="55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1972FFD-2159-4EDB-9916-E88C08EB9BE9}"/>
              </a:ext>
            </a:extLst>
          </p:cNvPr>
          <p:cNvSpPr/>
          <p:nvPr/>
        </p:nvSpPr>
        <p:spPr>
          <a:xfrm>
            <a:off x="9957972" y="1924122"/>
            <a:ext cx="184240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01B2B"/>
                </a:solidFill>
                <a:latin typeface="Century Gothic" panose="020B0502020202020204" pitchFamily="34" charset="0"/>
              </a:rPr>
              <a:t>1,500+</a:t>
            </a:r>
          </a:p>
          <a:p>
            <a:endParaRPr lang="en-US" sz="800" dirty="0">
              <a:solidFill>
                <a:srgbClr val="201B2B"/>
              </a:solidFill>
              <a:latin typeface="Century Gothic" panose="020B0502020202020204" pitchFamily="34" charset="0"/>
            </a:endParaRPr>
          </a:p>
          <a:p>
            <a:r>
              <a:rPr lang="en-US" sz="1600" dirty="0">
                <a:solidFill>
                  <a:srgbClr val="201B2B"/>
                </a:solidFill>
                <a:latin typeface="Century Gothic" panose="020B0502020202020204" pitchFamily="34" charset="0"/>
              </a:rPr>
              <a:t>Government Websites</a:t>
            </a:r>
          </a:p>
        </p:txBody>
      </p:sp>
      <p:pic>
        <p:nvPicPr>
          <p:cNvPr id="20" name="Picture 6" descr="Related image">
            <a:extLst>
              <a:ext uri="{FF2B5EF4-FFF2-40B4-BE49-F238E27FC236}">
                <a16:creationId xmlns:a16="http://schemas.microsoft.com/office/drawing/2014/main" id="{AFA50425-1924-43E7-9377-8A3F5F6BA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370" y="2040634"/>
            <a:ext cx="488607" cy="48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58F80EA-80D4-494A-BF78-8F2FF937AAFA}"/>
              </a:ext>
            </a:extLst>
          </p:cNvPr>
          <p:cNvSpPr/>
          <p:nvPr/>
        </p:nvSpPr>
        <p:spPr>
          <a:xfrm>
            <a:off x="7307507" y="5082183"/>
            <a:ext cx="1526147" cy="1046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tabLst>
                <a:tab pos="4286144" algn="l"/>
              </a:tabLst>
            </a:pPr>
            <a:r>
              <a:rPr lang="en-US" sz="2800" dirty="0">
                <a:solidFill>
                  <a:srgbClr val="201B2B"/>
                </a:solidFill>
                <a:latin typeface="Century Gothic" panose="020B0502020202020204" pitchFamily="34" charset="0"/>
              </a:rPr>
              <a:t>500%+</a:t>
            </a:r>
          </a:p>
          <a:p>
            <a:pPr defTabSz="914354">
              <a:tabLst>
                <a:tab pos="4286144" algn="l"/>
              </a:tabLst>
            </a:pPr>
            <a:endParaRPr lang="en-US" sz="200" dirty="0">
              <a:solidFill>
                <a:srgbClr val="201B2B"/>
              </a:solidFill>
              <a:latin typeface="Century Gothic" panose="020B0502020202020204" pitchFamily="34" charset="0"/>
            </a:endParaRPr>
          </a:p>
          <a:p>
            <a:pPr defTabSz="914354">
              <a:tabLst>
                <a:tab pos="4286144" algn="l"/>
              </a:tabLst>
            </a:pPr>
            <a:br>
              <a:rPr lang="en-US" sz="600" dirty="0">
                <a:solidFill>
                  <a:srgbClr val="201B2B"/>
                </a:solidFill>
                <a:latin typeface="Century Gothic" panose="020B0502020202020204" pitchFamily="34" charset="0"/>
              </a:rPr>
            </a:br>
            <a:r>
              <a:rPr lang="en-US" sz="1600" dirty="0">
                <a:solidFill>
                  <a:srgbClr val="201B2B"/>
                </a:solidFill>
                <a:latin typeface="Century Gothic" panose="020B0502020202020204" pitchFamily="34" charset="0"/>
              </a:rPr>
              <a:t>Increase in Engagement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7201C7D-D7A4-4C15-8B72-22ECB0596678}"/>
              </a:ext>
            </a:extLst>
          </p:cNvPr>
          <p:cNvGrpSpPr/>
          <p:nvPr/>
        </p:nvGrpSpPr>
        <p:grpSpPr>
          <a:xfrm>
            <a:off x="6489289" y="5139889"/>
            <a:ext cx="511969" cy="416615"/>
            <a:chOff x="6452420" y="4877076"/>
            <a:chExt cx="511969" cy="416615"/>
          </a:xfrm>
        </p:grpSpPr>
        <p:sp>
          <p:nvSpPr>
            <p:cNvPr id="23" name="Flowchart: Delay 22">
              <a:extLst>
                <a:ext uri="{FF2B5EF4-FFF2-40B4-BE49-F238E27FC236}">
                  <a16:creationId xmlns:a16="http://schemas.microsoft.com/office/drawing/2014/main" id="{501AF60E-BF6B-44DB-B4C4-97475ECDC91E}"/>
                </a:ext>
              </a:extLst>
            </p:cNvPr>
            <p:cNvSpPr/>
            <p:nvPr/>
          </p:nvSpPr>
          <p:spPr bwMode="auto">
            <a:xfrm rot="16200000">
              <a:off x="6766019" y="4975221"/>
              <a:ext cx="177251" cy="219489"/>
            </a:xfrm>
            <a:prstGeom prst="flowChartDelay">
              <a:avLst/>
            </a:prstGeom>
            <a:solidFill>
              <a:srgbClr val="F2F2F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dirty="0">
                <a:latin typeface="Century Gothic" panose="020B0502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DCCDE5B-0C80-43B6-8E18-F4D473335E1E}"/>
                </a:ext>
              </a:extLst>
            </p:cNvPr>
            <p:cNvSpPr/>
            <p:nvPr/>
          </p:nvSpPr>
          <p:spPr bwMode="auto">
            <a:xfrm>
              <a:off x="6792700" y="4877353"/>
              <a:ext cx="146730" cy="149790"/>
            </a:xfrm>
            <a:prstGeom prst="ellipse">
              <a:avLst/>
            </a:prstGeom>
            <a:solidFill>
              <a:srgbClr val="F2F2F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dirty="0">
                <a:latin typeface="Century Gothic" panose="020B0502020202020204" pitchFamily="34" charset="0"/>
              </a:endParaRPr>
            </a:p>
          </p:txBody>
        </p:sp>
        <p:sp>
          <p:nvSpPr>
            <p:cNvPr id="25" name="Flowchart: Delay 24">
              <a:extLst>
                <a:ext uri="{FF2B5EF4-FFF2-40B4-BE49-F238E27FC236}">
                  <a16:creationId xmlns:a16="http://schemas.microsoft.com/office/drawing/2014/main" id="{9DC99F79-A624-4C67-A911-14CA088526E8}"/>
                </a:ext>
              </a:extLst>
            </p:cNvPr>
            <p:cNvSpPr/>
            <p:nvPr/>
          </p:nvSpPr>
          <p:spPr bwMode="auto">
            <a:xfrm rot="16200000">
              <a:off x="6473539" y="4974944"/>
              <a:ext cx="177251" cy="219489"/>
            </a:xfrm>
            <a:prstGeom prst="flowChartDelay">
              <a:avLst/>
            </a:prstGeom>
            <a:solidFill>
              <a:srgbClr val="F2F2F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dirty="0">
                <a:latin typeface="Century Gothic" panose="020B0502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C00E5D1-258C-4E34-B0FE-AEAE14F81279}"/>
                </a:ext>
              </a:extLst>
            </p:cNvPr>
            <p:cNvSpPr/>
            <p:nvPr/>
          </p:nvSpPr>
          <p:spPr bwMode="auto">
            <a:xfrm>
              <a:off x="6500220" y="4877076"/>
              <a:ext cx="146730" cy="149790"/>
            </a:xfrm>
            <a:prstGeom prst="ellipse">
              <a:avLst/>
            </a:prstGeom>
            <a:solidFill>
              <a:srgbClr val="F2F2F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dirty="0">
                <a:latin typeface="Century Gothic" panose="020B0502020202020204" pitchFamily="34" charset="0"/>
              </a:endParaRPr>
            </a:p>
          </p:txBody>
        </p:sp>
        <p:sp>
          <p:nvSpPr>
            <p:cNvPr id="27" name="Flowchart: Delay 26">
              <a:extLst>
                <a:ext uri="{FF2B5EF4-FFF2-40B4-BE49-F238E27FC236}">
                  <a16:creationId xmlns:a16="http://schemas.microsoft.com/office/drawing/2014/main" id="{55A5FDE3-7EFA-441B-813C-7843AFE7A98D}"/>
                </a:ext>
              </a:extLst>
            </p:cNvPr>
            <p:cNvSpPr/>
            <p:nvPr/>
          </p:nvSpPr>
          <p:spPr bwMode="auto">
            <a:xfrm rot="16200000">
              <a:off x="6617212" y="5095321"/>
              <a:ext cx="177251" cy="219489"/>
            </a:xfrm>
            <a:prstGeom prst="flowChartDelay">
              <a:avLst/>
            </a:prstGeom>
            <a:solidFill>
              <a:srgbClr val="F2F2F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dirty="0">
                <a:latin typeface="Century Gothic" panose="020B0502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A409392-2E1A-43F8-888C-670CF48799C9}"/>
                </a:ext>
              </a:extLst>
            </p:cNvPr>
            <p:cNvSpPr/>
            <p:nvPr/>
          </p:nvSpPr>
          <p:spPr bwMode="auto">
            <a:xfrm>
              <a:off x="6643893" y="4997453"/>
              <a:ext cx="146730" cy="149790"/>
            </a:xfrm>
            <a:prstGeom prst="ellipse">
              <a:avLst/>
            </a:prstGeom>
            <a:solidFill>
              <a:srgbClr val="F2F2F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DAED3D-0F39-42E1-B77F-0188359E9E74}"/>
              </a:ext>
            </a:extLst>
          </p:cNvPr>
          <p:cNvGrpSpPr/>
          <p:nvPr/>
        </p:nvGrpSpPr>
        <p:grpSpPr>
          <a:xfrm>
            <a:off x="9358949" y="3579711"/>
            <a:ext cx="354344" cy="296668"/>
            <a:chOff x="9247497" y="3273293"/>
            <a:chExt cx="553998" cy="463825"/>
          </a:xfrm>
        </p:grpSpPr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003A61F4-0F53-46F8-AF0C-E69D9C6F6830}"/>
                </a:ext>
              </a:extLst>
            </p:cNvPr>
            <p:cNvSpPr/>
            <p:nvPr/>
          </p:nvSpPr>
          <p:spPr>
            <a:xfrm>
              <a:off x="9247497" y="3273293"/>
              <a:ext cx="553998" cy="198296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AC1A82-C20D-461F-BC8D-FD7511943C68}"/>
                </a:ext>
              </a:extLst>
            </p:cNvPr>
            <p:cNvCxnSpPr>
              <a:cxnSpLocks/>
            </p:cNvCxnSpPr>
            <p:nvPr/>
          </p:nvCxnSpPr>
          <p:spPr>
            <a:xfrm>
              <a:off x="9317144" y="3511303"/>
              <a:ext cx="0" cy="184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00FD351-B09A-4D6B-90F7-386252A2623A}"/>
                </a:ext>
              </a:extLst>
            </p:cNvPr>
            <p:cNvCxnSpPr>
              <a:cxnSpLocks/>
            </p:cNvCxnSpPr>
            <p:nvPr/>
          </p:nvCxnSpPr>
          <p:spPr>
            <a:xfrm>
              <a:off x="9424300" y="3511303"/>
              <a:ext cx="0" cy="184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967411F-0B8F-4998-A9E9-4AC826C7ACEB}"/>
                </a:ext>
              </a:extLst>
            </p:cNvPr>
            <p:cNvCxnSpPr>
              <a:cxnSpLocks/>
            </p:cNvCxnSpPr>
            <p:nvPr/>
          </p:nvCxnSpPr>
          <p:spPr>
            <a:xfrm>
              <a:off x="9531456" y="3511303"/>
              <a:ext cx="0" cy="184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2793040-C274-4171-9608-FFB9528E975B}"/>
                </a:ext>
              </a:extLst>
            </p:cNvPr>
            <p:cNvCxnSpPr>
              <a:cxnSpLocks/>
            </p:cNvCxnSpPr>
            <p:nvPr/>
          </p:nvCxnSpPr>
          <p:spPr>
            <a:xfrm>
              <a:off x="9638612" y="3511303"/>
              <a:ext cx="0" cy="184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BB4D75E-E952-4A0D-91D8-97D326CD51D2}"/>
                </a:ext>
              </a:extLst>
            </p:cNvPr>
            <p:cNvCxnSpPr>
              <a:cxnSpLocks/>
            </p:cNvCxnSpPr>
            <p:nvPr/>
          </p:nvCxnSpPr>
          <p:spPr>
            <a:xfrm>
              <a:off x="9745769" y="3511303"/>
              <a:ext cx="0" cy="184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33328FE-C4F1-4B92-88C7-D77354D11517}"/>
                </a:ext>
              </a:extLst>
            </p:cNvPr>
            <p:cNvCxnSpPr>
              <a:cxnSpLocks/>
            </p:cNvCxnSpPr>
            <p:nvPr/>
          </p:nvCxnSpPr>
          <p:spPr>
            <a:xfrm>
              <a:off x="9247497" y="3737118"/>
              <a:ext cx="55399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90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E9B011-14E5-4C20-BBC8-15EDE1DAF6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Customer Success Insights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65F4B2-D3C4-4ABB-A780-B4849B2BCC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98103" y="798917"/>
            <a:ext cx="10422965" cy="481828"/>
          </a:xfrm>
        </p:spPr>
        <p:txBody>
          <a:bodyPr/>
          <a:lstStyle/>
          <a:p>
            <a:r>
              <a:rPr lang="en-US" sz="2133" dirty="0"/>
              <a:t>Ensuring a positive customer experience by strengthening adoption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ABC753-3F68-4CA7-8535-F22910592554}"/>
              </a:ext>
            </a:extLst>
          </p:cNvPr>
          <p:cNvSpPr txBox="1"/>
          <p:nvPr/>
        </p:nvSpPr>
        <p:spPr>
          <a:xfrm>
            <a:off x="514010" y="1564769"/>
            <a:ext cx="5358869" cy="2143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762"/>
            <a:r>
              <a:rPr lang="en-US" sz="2667" dirty="0">
                <a:solidFill>
                  <a:srgbClr val="FF0000"/>
                </a:solidFill>
                <a:latin typeface="Century Gothic" panose="020F0302020204030204"/>
              </a:rPr>
              <a:t>Oregon Legislature in Numbers:</a:t>
            </a:r>
          </a:p>
          <a:p>
            <a:pPr marL="380990" indent="-380990" defTabSz="304762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0000"/>
                </a:solidFill>
                <a:latin typeface="Century Gothic" panose="020F0302020204030204"/>
              </a:rPr>
              <a:t>Client since 2012</a:t>
            </a:r>
          </a:p>
          <a:p>
            <a:pPr marL="380990" indent="-380990" defTabSz="304762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0000"/>
                </a:solidFill>
                <a:latin typeface="Century Gothic" panose="020F0302020204030204"/>
              </a:rPr>
              <a:t>Unlimited Active meeting bodies</a:t>
            </a:r>
          </a:p>
          <a:p>
            <a:pPr marL="380990" indent="-380990" defTabSz="304762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0000"/>
                </a:solidFill>
                <a:latin typeface="Century Gothic" panose="020F0302020204030204"/>
              </a:rPr>
              <a:t>3,000+ Archives in 2019</a:t>
            </a:r>
          </a:p>
          <a:p>
            <a:pPr marL="380990" indent="-380990" defTabSz="304762"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000000"/>
              </a:solidFill>
              <a:latin typeface="Century Gothic" panose="020F0302020204030204"/>
            </a:endParaRPr>
          </a:p>
          <a:p>
            <a:pPr marL="380990" indent="-380990" defTabSz="304762"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000000"/>
              </a:solidFill>
              <a:latin typeface="Century Gothic" panose="020F03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179E34-7D0C-4C92-81A1-47A75DA8C68C}"/>
              </a:ext>
            </a:extLst>
          </p:cNvPr>
          <p:cNvSpPr txBox="1"/>
          <p:nvPr/>
        </p:nvSpPr>
        <p:spPr>
          <a:xfrm>
            <a:off x="5991163" y="1564769"/>
            <a:ext cx="5435924" cy="175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762"/>
            <a:r>
              <a:rPr lang="en-US" sz="2133" dirty="0">
                <a:solidFill>
                  <a:srgbClr val="EE2845"/>
                </a:solidFill>
                <a:latin typeface="Century Gothic" panose="020F0302020204030204"/>
              </a:rPr>
              <a:t>The Granicus Advantage:</a:t>
            </a:r>
          </a:p>
          <a:p>
            <a:pPr marL="380990" indent="-380990" defTabSz="304762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00000"/>
                </a:solidFill>
                <a:latin typeface="Century Gothic" panose="020F0302020204030204"/>
              </a:rPr>
              <a:t>20+ years serving government agencies</a:t>
            </a:r>
          </a:p>
          <a:p>
            <a:pPr marL="380990" indent="-380990" defTabSz="304762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00000"/>
                </a:solidFill>
                <a:latin typeface="Century Gothic" panose="020F0302020204030204"/>
              </a:rPr>
              <a:t>Unlimited storage/Secure data centers</a:t>
            </a:r>
          </a:p>
          <a:p>
            <a:pPr marL="380990" indent="-380990" defTabSz="304762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00000"/>
                </a:solidFill>
                <a:latin typeface="Century Gothic" panose="020F0302020204030204"/>
              </a:rPr>
              <a:t>Offer SDI encoders &amp; PA’s</a:t>
            </a:r>
          </a:p>
          <a:p>
            <a:pPr marL="380990" indent="-380990" defTabSz="304762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00000"/>
                </a:solidFill>
                <a:latin typeface="Century Gothic" panose="020F0302020204030204"/>
              </a:rPr>
              <a:t>Stable platform with full integration </a:t>
            </a:r>
          </a:p>
          <a:p>
            <a:pPr defTabSz="304762"/>
            <a:endParaRPr lang="en-US" sz="1200" dirty="0">
              <a:solidFill>
                <a:srgbClr val="000000"/>
              </a:solidFill>
              <a:latin typeface="Century Gothic" panose="020F03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72B3DB-3742-4044-BAF1-CB539022F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494" y="3151244"/>
            <a:ext cx="9696658" cy="37067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337AF6-C2D3-4AE5-A5F2-1F46CBF2E4DE}"/>
              </a:ext>
            </a:extLst>
          </p:cNvPr>
          <p:cNvSpPr txBox="1"/>
          <p:nvPr/>
        </p:nvSpPr>
        <p:spPr>
          <a:xfrm>
            <a:off x="4215431" y="3244208"/>
            <a:ext cx="3708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762"/>
            <a:r>
              <a:rPr lang="en-US" sz="1200" dirty="0">
                <a:solidFill>
                  <a:srgbClr val="000000"/>
                </a:solidFill>
                <a:latin typeface="Century Gothic" panose="020F0302020204030204"/>
              </a:rPr>
              <a:t>Streaming page views each month 2018-2019:</a:t>
            </a:r>
          </a:p>
        </p:txBody>
      </p:sp>
    </p:spTree>
    <p:extLst>
      <p:ext uri="{BB962C8B-B14F-4D97-AF65-F5344CB8AC3E}">
        <p14:creationId xmlns:p14="http://schemas.microsoft.com/office/powerpoint/2010/main" val="374952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A person holding a computer&#10;&#10;Description generated with high confidence">
            <a:extLst>
              <a:ext uri="{FF2B5EF4-FFF2-40B4-BE49-F238E27FC236}">
                <a16:creationId xmlns:a16="http://schemas.microsoft.com/office/drawing/2014/main" id="{3AACFE1E-40C9-44DC-B32B-E33973AC49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93" r="293"/>
          <a:stretch/>
        </p:blipFill>
        <p:spPr>
          <a:xfrm>
            <a:off x="9260945" y="386269"/>
            <a:ext cx="2686163" cy="187813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2395DC-F8BA-4276-8319-061E8A1C21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Current Solution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6A0B97-605C-4619-8F14-786C6625A2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GovMeetings</a:t>
            </a:r>
            <a:r>
              <a:rPr lang="en-US" dirty="0"/>
              <a:t>: Streaming &amp; (Live) Indexing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145566-5B81-4730-BC34-814BD025067E}"/>
              </a:ext>
            </a:extLst>
          </p:cNvPr>
          <p:cNvSpPr txBox="1"/>
          <p:nvPr/>
        </p:nvSpPr>
        <p:spPr>
          <a:xfrm>
            <a:off x="9260945" y="1662627"/>
            <a:ext cx="2679214" cy="646331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Mobile Responsive</a:t>
            </a: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Player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B13FAA-5290-41A0-B8FD-5CF57AF0E7E0}"/>
              </a:ext>
            </a:extLst>
          </p:cNvPr>
          <p:cNvSpPr txBox="1"/>
          <p:nvPr/>
        </p:nvSpPr>
        <p:spPr>
          <a:xfrm>
            <a:off x="2908471" y="6379763"/>
            <a:ext cx="7083966" cy="369332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Live and Archived Streaming: 13 Encoders, 1 Portable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2D52C-923A-43C3-AB6C-31F1935F9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32" y="1176670"/>
            <a:ext cx="6714422" cy="251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28A7E1-03C9-491F-8001-0C9859F08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471" y="3104348"/>
            <a:ext cx="7083966" cy="3278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7" descr="A person using a computer&#10;&#10;Description generated with very high confidence">
            <a:extLst>
              <a:ext uri="{FF2B5EF4-FFF2-40B4-BE49-F238E27FC236}">
                <a16:creationId xmlns:a16="http://schemas.microsoft.com/office/drawing/2014/main" id="{AA311004-E244-4EAD-84EA-A033038F7A1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/>
          <a:srcRect l="293" r="293"/>
          <a:stretch/>
        </p:blipFill>
        <p:spPr>
          <a:xfrm>
            <a:off x="9283529" y="2265660"/>
            <a:ext cx="2686163" cy="18781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1F7E033-C1C5-470F-AE34-A1EF3738181B}"/>
              </a:ext>
            </a:extLst>
          </p:cNvPr>
          <p:cNvSpPr txBox="1"/>
          <p:nvPr/>
        </p:nvSpPr>
        <p:spPr>
          <a:xfrm>
            <a:off x="9287003" y="4131040"/>
            <a:ext cx="2679214" cy="369332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2">
                    <a:lumMod val="25000"/>
                  </a:schemeClr>
                </a:solidFill>
              </a:rPr>
              <a:t>Public Portal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6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0B7DA03-B7C3-40D6-96B2-8B798BB86F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" b="65"/>
          <a:stretch>
            <a:fillRect/>
          </a:stretch>
        </p:blipFill>
        <p:spPr>
          <a:xfrm>
            <a:off x="1024329" y="2090244"/>
            <a:ext cx="1850764" cy="185072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4093B0-1262-4A3D-80A6-FD9DEB189F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Enterprise-grade Hosting, Security, Support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1C15E-5B72-4A5B-A3E2-3FA1DE7D5B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Our #1 priority is you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529389-B831-4D00-A3B2-EB44C35EF29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4617" y="3784008"/>
            <a:ext cx="3565057" cy="2356963"/>
          </a:xfrm>
        </p:spPr>
        <p:txBody>
          <a:bodyPr>
            <a:normAutofit/>
          </a:bodyPr>
          <a:lstStyle/>
          <a:p>
            <a:pPr marL="380990" indent="-380990" algn="l">
              <a:buFont typeface="Wingdings" panose="05000000000000000000" pitchFamily="2" charset="2"/>
              <a:buChar char="ü"/>
            </a:pPr>
            <a:r>
              <a:rPr lang="en-US" sz="1867" dirty="0"/>
              <a:t>Content delivery network</a:t>
            </a:r>
          </a:p>
          <a:p>
            <a:pPr marL="380990" indent="-380990" algn="l">
              <a:buFont typeface="Wingdings" panose="05000000000000000000" pitchFamily="2" charset="2"/>
              <a:buChar char="ü"/>
            </a:pPr>
            <a:r>
              <a:rPr lang="en-US" sz="1867" dirty="0"/>
              <a:t>90 min RTO &amp; 30 min RPO</a:t>
            </a:r>
          </a:p>
          <a:p>
            <a:pPr marL="380990" indent="-380990" algn="l">
              <a:buFont typeface="Wingdings" panose="05000000000000000000" pitchFamily="2" charset="2"/>
              <a:buChar char="ü"/>
            </a:pPr>
            <a:r>
              <a:rPr lang="en-US" sz="1867" dirty="0"/>
              <a:t>99.95% up-time</a:t>
            </a:r>
          </a:p>
          <a:p>
            <a:pPr marL="380990" indent="-380990" algn="l">
              <a:buFont typeface="Wingdings" panose="05000000000000000000" pitchFamily="2" charset="2"/>
              <a:buChar char="ü"/>
            </a:pPr>
            <a:r>
              <a:rPr lang="en-US" sz="1867" dirty="0"/>
              <a:t>Failover testing every 2 weeks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33C6ED-44E2-47AC-81C9-7136AE4435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68611" y="3772302"/>
            <a:ext cx="3226405" cy="2368669"/>
          </a:xfrm>
        </p:spPr>
        <p:txBody>
          <a:bodyPr>
            <a:normAutofit/>
          </a:bodyPr>
          <a:lstStyle/>
          <a:p>
            <a:pPr marL="380990" indent="-380990" algn="l">
              <a:buFont typeface="Wingdings" panose="05000000000000000000" pitchFamily="2" charset="2"/>
              <a:buChar char="ü"/>
            </a:pPr>
            <a:r>
              <a:rPr lang="en-US" sz="1867" dirty="0"/>
              <a:t>Tier III Data Center</a:t>
            </a:r>
          </a:p>
          <a:p>
            <a:pPr marL="380990" indent="-380990" algn="l">
              <a:buFont typeface="Wingdings" panose="05000000000000000000" pitchFamily="2" charset="2"/>
              <a:buChar char="ü"/>
            </a:pPr>
            <a:r>
              <a:rPr lang="en-US" sz="1867" dirty="0"/>
              <a:t>DDoS mitigation</a:t>
            </a:r>
          </a:p>
          <a:p>
            <a:pPr marL="380990" indent="-380990" algn="l">
              <a:buFont typeface="Wingdings" panose="05000000000000000000" pitchFamily="2" charset="2"/>
              <a:buChar char="ü"/>
            </a:pPr>
            <a:r>
              <a:rPr lang="en-US" sz="1867" dirty="0"/>
              <a:t>CR mgmt. &amp; processes</a:t>
            </a:r>
          </a:p>
          <a:p>
            <a:pPr marL="380990" indent="-380990" algn="l">
              <a:buFont typeface="Wingdings" panose="05000000000000000000" pitchFamily="2" charset="2"/>
              <a:buChar char="ü"/>
            </a:pPr>
            <a:r>
              <a:rPr lang="en-US" sz="1867" dirty="0"/>
              <a:t>FedRAMP authorized &amp; ISO 27001 teams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56294CD-2C93-486C-868F-F011AE6FBFA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64709" y="3784008"/>
            <a:ext cx="2818151" cy="2067939"/>
          </a:xfrm>
        </p:spPr>
        <p:txBody>
          <a:bodyPr>
            <a:normAutofit/>
          </a:bodyPr>
          <a:lstStyle/>
          <a:p>
            <a:pPr marL="380990" indent="-380990" algn="l">
              <a:buFont typeface="Wingdings" panose="05000000000000000000" pitchFamily="2" charset="2"/>
              <a:buChar char="ü"/>
            </a:pPr>
            <a:r>
              <a:rPr lang="en-US" sz="1867" dirty="0"/>
              <a:t>24/7 support</a:t>
            </a:r>
          </a:p>
          <a:p>
            <a:pPr marL="380990" indent="-380990" algn="l">
              <a:buFont typeface="Wingdings" panose="05000000000000000000" pitchFamily="2" charset="2"/>
              <a:buChar char="ü"/>
            </a:pPr>
            <a:r>
              <a:rPr lang="en-US" sz="1867" dirty="0"/>
              <a:t>Granicus University</a:t>
            </a:r>
          </a:p>
          <a:p>
            <a:pPr marL="380990" indent="-380990" algn="l">
              <a:buFont typeface="Wingdings" panose="05000000000000000000" pitchFamily="2" charset="2"/>
              <a:buChar char="ü"/>
            </a:pPr>
            <a:r>
              <a:rPr lang="en-US" sz="1867" dirty="0"/>
              <a:t>In-app live chat</a:t>
            </a:r>
          </a:p>
          <a:p>
            <a:pPr marL="380990" indent="-380990" algn="l">
              <a:buFont typeface="Wingdings" panose="05000000000000000000" pitchFamily="2" charset="2"/>
              <a:buChar char="ü"/>
            </a:pPr>
            <a:r>
              <a:rPr lang="en-US" sz="1867" dirty="0"/>
              <a:t>Customer Success Consultants</a:t>
            </a:r>
          </a:p>
        </p:txBody>
      </p:sp>
      <p:pic>
        <p:nvPicPr>
          <p:cNvPr id="1026" name="Picture 2" descr="Image result for aws logo">
            <a:extLst>
              <a:ext uri="{FF2B5EF4-FFF2-40B4-BE49-F238E27FC236}">
                <a16:creationId xmlns:a16="http://schemas.microsoft.com/office/drawing/2014/main" id="{BDF70734-9CA5-466C-B503-D06DA58A4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49" y="1627390"/>
            <a:ext cx="2375624" cy="109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49201C6-5718-4E06-8CEE-9EC4D3983D90}"/>
              </a:ext>
            </a:extLst>
          </p:cNvPr>
          <p:cNvGrpSpPr/>
          <p:nvPr/>
        </p:nvGrpSpPr>
        <p:grpSpPr>
          <a:xfrm>
            <a:off x="4803743" y="1720431"/>
            <a:ext cx="2228621" cy="1811939"/>
            <a:chOff x="6346116" y="3352831"/>
            <a:chExt cx="1414416" cy="1149964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5552FB3-C403-4F4D-9A5A-20C5B9785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12129" y="3767805"/>
              <a:ext cx="748403" cy="7349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F4645BF-600E-4032-B46F-4B706F10D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46116" y="3352831"/>
              <a:ext cx="743902" cy="729927"/>
            </a:xfrm>
            <a:prstGeom prst="rect">
              <a:avLst/>
            </a:prstGeom>
          </p:spPr>
        </p:pic>
      </p:grpSp>
      <p:pic>
        <p:nvPicPr>
          <p:cNvPr id="1028" name="Picture 4" descr="GU Logo.PNG">
            <a:extLst>
              <a:ext uri="{FF2B5EF4-FFF2-40B4-BE49-F238E27FC236}">
                <a16:creationId xmlns:a16="http://schemas.microsoft.com/office/drawing/2014/main" id="{A476AD0D-1EC2-441D-BC44-D14EB6D5D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434" y="1720431"/>
            <a:ext cx="2274697" cy="18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841786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A close up of a sign&#10;&#10;Description generated with high confidence">
            <a:extLst>
              <a:ext uri="{FF2B5EF4-FFF2-40B4-BE49-F238E27FC236}">
                <a16:creationId xmlns:a16="http://schemas.microsoft.com/office/drawing/2014/main" id="{BE3530E2-817F-4A82-8EBC-1A324CEB5FC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3498" r="3498"/>
          <a:stretch/>
        </p:blipFill>
        <p:spPr>
          <a:xfrm>
            <a:off x="5964738" y="2002051"/>
            <a:ext cx="2628900" cy="1724025"/>
          </a:xfrm>
          <a:prstGeom prst="rect">
            <a:avLst/>
          </a:prstGeom>
        </p:spPr>
      </p:pic>
      <p:pic>
        <p:nvPicPr>
          <p:cNvPr id="25" name="Picture 25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0F20BE45-2AF4-4D2E-A6E6-2D814D08B52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3498" r="3498"/>
          <a:stretch/>
        </p:blipFill>
        <p:spPr>
          <a:xfrm>
            <a:off x="8719798" y="2002051"/>
            <a:ext cx="2628900" cy="1724025"/>
          </a:xfrm>
          <a:prstGeom prst="rect">
            <a:avLst/>
          </a:prstGeom>
        </p:spPr>
      </p:pic>
      <p:pic>
        <p:nvPicPr>
          <p:cNvPr id="29" name="Picture 29" descr="A picture containing grass&#10;&#10;Description generated with very high confidence">
            <a:extLst>
              <a:ext uri="{FF2B5EF4-FFF2-40B4-BE49-F238E27FC236}">
                <a16:creationId xmlns:a16="http://schemas.microsoft.com/office/drawing/2014/main" id="{48BF9D8F-4CAB-4339-A969-A36F352B044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l="3879" r="3879"/>
          <a:stretch/>
        </p:blipFill>
        <p:spPr>
          <a:xfrm>
            <a:off x="5962084" y="3868339"/>
            <a:ext cx="2634211" cy="1962512"/>
          </a:xfrm>
          <a:prstGeom prst="rect">
            <a:avLst/>
          </a:prstGeom>
        </p:spPr>
      </p:pic>
      <p:pic>
        <p:nvPicPr>
          <p:cNvPr id="32" name="Picture 32" descr="A screen shot of a computer&#10;&#10;Description generated with high confidence">
            <a:extLst>
              <a:ext uri="{FF2B5EF4-FFF2-40B4-BE49-F238E27FC236}">
                <a16:creationId xmlns:a16="http://schemas.microsoft.com/office/drawing/2014/main" id="{924B045F-839E-46A8-BF8A-826361296E7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/>
          <a:srcRect l="2259" r="2259"/>
          <a:stretch/>
        </p:blipFill>
        <p:spPr>
          <a:xfrm>
            <a:off x="8729323" y="3941303"/>
            <a:ext cx="2609850" cy="17526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7665E0-2140-49AE-B520-23431BFCC2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Looking to the Future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65FC5E-0C1A-4FB9-9C01-F6E1B3C7F7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Granicus Streaming in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7DD583-D2CF-4A78-839C-3E2E7DED7BA6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204580-2ECB-4CF6-8716-1068268432EA}"/>
              </a:ext>
            </a:extLst>
          </p:cNvPr>
          <p:cNvSpPr txBox="1"/>
          <p:nvPr/>
        </p:nvSpPr>
        <p:spPr>
          <a:xfrm>
            <a:off x="5963376" y="3502871"/>
            <a:ext cx="2679214" cy="307777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ea typeface="+mn-lt"/>
                <a:cs typeface="+mn-lt"/>
              </a:rPr>
              <a:t>Adaptive Network Encoding</a:t>
            </a:r>
            <a:endParaRPr lang="en-US" sz="1400"/>
          </a:p>
        </p:txBody>
      </p:sp>
      <p:pic>
        <p:nvPicPr>
          <p:cNvPr id="36" name="Picture 36" descr="A picture containing orange, indoor, table&#10;&#10;Description generated with high confidence">
            <a:extLst>
              <a:ext uri="{FF2B5EF4-FFF2-40B4-BE49-F238E27FC236}">
                <a16:creationId xmlns:a16="http://schemas.microsoft.com/office/drawing/2014/main" id="{BFB75C87-69EE-46CC-BDD6-E2686655EF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/>
          <a:srcRect l="15428" r="15428"/>
          <a:stretch/>
        </p:blipFill>
        <p:spPr>
          <a:xfrm>
            <a:off x="514009" y="1839557"/>
            <a:ext cx="5353200" cy="3879075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89715717-C050-467C-9557-67AF5F429A6E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16EAED-FA93-4B09-8717-B1DED33DE2C0}"/>
              </a:ext>
            </a:extLst>
          </p:cNvPr>
          <p:cNvSpPr txBox="1"/>
          <p:nvPr/>
        </p:nvSpPr>
        <p:spPr>
          <a:xfrm>
            <a:off x="8703084" y="3357450"/>
            <a:ext cx="2667581" cy="461665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ea typeface="+mn-lt"/>
                <a:cs typeface="+mn-lt"/>
              </a:rPr>
              <a:t>Simplified Workflow &amp; real-time health monitoring 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7726AF-483C-4A13-9EA7-9B012E54CF3B}"/>
              </a:ext>
            </a:extLst>
          </p:cNvPr>
          <p:cNvSpPr txBox="1"/>
          <p:nvPr/>
        </p:nvSpPr>
        <p:spPr>
          <a:xfrm>
            <a:off x="8703083" y="5474762"/>
            <a:ext cx="2667581" cy="276999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ea typeface="+mn-lt"/>
                <a:cs typeface="+mn-lt"/>
              </a:rPr>
              <a:t>Mobile Enhancements</a:t>
            </a: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D48EEE-35EE-4541-A5ED-D7FFB5EEE2D7}"/>
              </a:ext>
            </a:extLst>
          </p:cNvPr>
          <p:cNvSpPr txBox="1"/>
          <p:nvPr/>
        </p:nvSpPr>
        <p:spPr>
          <a:xfrm>
            <a:off x="5980075" y="5474761"/>
            <a:ext cx="2621047" cy="276999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ea typeface="+mn-lt"/>
                <a:cs typeface="+mn-lt"/>
              </a:rPr>
              <a:t>Quality Enhancements</a:t>
            </a:r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5E2DD5-576D-4524-AEE8-554B0A0DAC04}"/>
              </a:ext>
            </a:extLst>
          </p:cNvPr>
          <p:cNvSpPr txBox="1"/>
          <p:nvPr/>
        </p:nvSpPr>
        <p:spPr>
          <a:xfrm>
            <a:off x="513036" y="5391330"/>
            <a:ext cx="5360756" cy="369332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</a:rPr>
              <a:t>New More Powerful Encoders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00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A close up of a sign&#10;&#10;Description generated with high confidence">
            <a:extLst>
              <a:ext uri="{FF2B5EF4-FFF2-40B4-BE49-F238E27FC236}">
                <a16:creationId xmlns:a16="http://schemas.microsoft.com/office/drawing/2014/main" id="{BE3530E2-817F-4A82-8EBC-1A324CEB5FC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3498" r="3498"/>
          <a:stretch/>
        </p:blipFill>
        <p:spPr>
          <a:xfrm>
            <a:off x="5966969" y="2006018"/>
            <a:ext cx="2682607" cy="1646288"/>
          </a:xfrm>
          <a:prstGeom prst="rect">
            <a:avLst/>
          </a:prstGeom>
        </p:spPr>
      </p:pic>
      <p:pic>
        <p:nvPicPr>
          <p:cNvPr id="25" name="Picture 25" descr="A close up of a sign&#10;&#10;Description generated with high confidence">
            <a:extLst>
              <a:ext uri="{FF2B5EF4-FFF2-40B4-BE49-F238E27FC236}">
                <a16:creationId xmlns:a16="http://schemas.microsoft.com/office/drawing/2014/main" id="{0F20BE45-2AF4-4D2E-A6E6-2D814D08B52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3498" r="3498"/>
          <a:stretch/>
        </p:blipFill>
        <p:spPr>
          <a:xfrm>
            <a:off x="8725614" y="2002533"/>
            <a:ext cx="2669619" cy="1577642"/>
          </a:xfrm>
          <a:prstGeom prst="rect">
            <a:avLst/>
          </a:prstGeom>
        </p:spPr>
      </p:pic>
      <p:pic>
        <p:nvPicPr>
          <p:cNvPr id="29" name="Picture 29" descr="A close up of a keyboard&#10;&#10;Description generated with high confidence">
            <a:extLst>
              <a:ext uri="{FF2B5EF4-FFF2-40B4-BE49-F238E27FC236}">
                <a16:creationId xmlns:a16="http://schemas.microsoft.com/office/drawing/2014/main" id="{48BF9D8F-4CAB-4339-A969-A36F352B044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l="3879" r="3879"/>
          <a:stretch/>
        </p:blipFill>
        <p:spPr>
          <a:xfrm>
            <a:off x="5962084" y="4005024"/>
            <a:ext cx="2680745" cy="1630974"/>
          </a:xfrm>
          <a:prstGeom prst="rect">
            <a:avLst/>
          </a:prstGeom>
        </p:spPr>
      </p:pic>
      <p:pic>
        <p:nvPicPr>
          <p:cNvPr id="32" name="Picture 32" descr="A picture containing table, indoor, wall&#10;&#10;Description generated with very high confidence">
            <a:extLst>
              <a:ext uri="{FF2B5EF4-FFF2-40B4-BE49-F238E27FC236}">
                <a16:creationId xmlns:a16="http://schemas.microsoft.com/office/drawing/2014/main" id="{924B045F-839E-46A8-BF8A-826361296E7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/>
          <a:srcRect l="2259" r="2259"/>
          <a:stretch/>
        </p:blipFill>
        <p:spPr>
          <a:xfrm>
            <a:off x="8729323" y="4002025"/>
            <a:ext cx="2609850" cy="163115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7665E0-2140-49AE-B520-23431BFCC2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Looking to the Future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65FC5E-0C1A-4FB9-9C01-F6E1B3C7F7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Granicus Streaming in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7DD583-D2CF-4A78-839C-3E2E7DED7BA6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204580-2ECB-4CF6-8716-1068268432EA}"/>
              </a:ext>
            </a:extLst>
          </p:cNvPr>
          <p:cNvSpPr txBox="1"/>
          <p:nvPr/>
        </p:nvSpPr>
        <p:spPr>
          <a:xfrm>
            <a:off x="5963376" y="3502871"/>
            <a:ext cx="2679214" cy="307777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ea typeface="+mn-lt"/>
                <a:cs typeface="+mn-lt"/>
              </a:rPr>
              <a:t>Improved Captioning</a:t>
            </a:r>
            <a:endParaRPr lang="en-US"/>
          </a:p>
        </p:txBody>
      </p:sp>
      <p:pic>
        <p:nvPicPr>
          <p:cNvPr id="36" name="Picture 36">
            <a:extLst>
              <a:ext uri="{FF2B5EF4-FFF2-40B4-BE49-F238E27FC236}">
                <a16:creationId xmlns:a16="http://schemas.microsoft.com/office/drawing/2014/main" id="{BFB75C87-69EE-46CC-BDD6-E2686655EF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/>
          <a:srcRect l="15428" r="15428"/>
          <a:stretch/>
        </p:blipFill>
        <p:spPr>
          <a:xfrm>
            <a:off x="514009" y="2003481"/>
            <a:ext cx="5353200" cy="3633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016EAED-FA93-4B09-8717-B1DED33DE2C0}"/>
              </a:ext>
            </a:extLst>
          </p:cNvPr>
          <p:cNvSpPr txBox="1"/>
          <p:nvPr/>
        </p:nvSpPr>
        <p:spPr>
          <a:xfrm>
            <a:off x="8720534" y="3502870"/>
            <a:ext cx="2667581" cy="307777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ea typeface="+mn-lt"/>
                <a:cs typeface="+mn-lt"/>
              </a:rPr>
              <a:t>Brown Act support</a:t>
            </a:r>
            <a:endParaRPr lang="en-US" sz="14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7726AF-483C-4A13-9EA7-9B012E54CF3B}"/>
              </a:ext>
            </a:extLst>
          </p:cNvPr>
          <p:cNvSpPr txBox="1"/>
          <p:nvPr/>
        </p:nvSpPr>
        <p:spPr>
          <a:xfrm>
            <a:off x="8720533" y="5178106"/>
            <a:ext cx="2667581" cy="461665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+mn-lt"/>
                <a:cs typeface="+mn-lt"/>
              </a:rPr>
              <a:t>Modern interface Enhancements to align with other tools</a:t>
            </a: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D48EEE-35EE-4541-A5ED-D7FFB5EEE2D7}"/>
              </a:ext>
            </a:extLst>
          </p:cNvPr>
          <p:cNvSpPr txBox="1"/>
          <p:nvPr/>
        </p:nvSpPr>
        <p:spPr>
          <a:xfrm>
            <a:off x="5957554" y="5323525"/>
            <a:ext cx="2679215" cy="313593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ea typeface="+mn-lt"/>
                <a:cs typeface="+mn-lt"/>
              </a:rPr>
              <a:t>Improved Reliability</a:t>
            </a:r>
            <a:endParaRPr lang="en-US" sz="14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5E2DD5-576D-4524-AEE8-554B0A0DAC04}"/>
              </a:ext>
            </a:extLst>
          </p:cNvPr>
          <p:cNvSpPr txBox="1"/>
          <p:nvPr/>
        </p:nvSpPr>
        <p:spPr>
          <a:xfrm>
            <a:off x="513035" y="4776744"/>
            <a:ext cx="5360757" cy="584775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+mn-lt"/>
                <a:cs typeface="+mn-lt"/>
              </a:rPr>
              <a:t>Automated network path speed test ensures you always stream to the optimal ingest point.</a:t>
            </a:r>
          </a:p>
        </p:txBody>
      </p:sp>
    </p:spTree>
    <p:extLst>
      <p:ext uri="{BB962C8B-B14F-4D97-AF65-F5344CB8AC3E}">
        <p14:creationId xmlns:p14="http://schemas.microsoft.com/office/powerpoint/2010/main" val="168000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281B25-AAB6-42D6-BFDA-C50C893E5E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Granicus Customer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BE31C-3F68-4220-8150-B814B45732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Contacting 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1B6D0-6537-48A9-A062-641F7E6EBDA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b="1" dirty="0"/>
              <a:t>Standard Support Hours</a:t>
            </a:r>
          </a:p>
          <a:p>
            <a:r>
              <a:rPr lang="en-US" dirty="0"/>
              <a:t>9am EST – 9pm EST</a:t>
            </a:r>
          </a:p>
          <a:p>
            <a:r>
              <a:rPr lang="en-US" b="1" dirty="0"/>
              <a:t>Expanded Live Meeting Support Hours: </a:t>
            </a:r>
          </a:p>
          <a:p>
            <a:r>
              <a:rPr lang="en-US" dirty="0"/>
              <a:t>9am EST – 12am EST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FEB6F1-4B0B-450F-9993-48791E0A6CB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Web</a:t>
            </a:r>
            <a:r>
              <a:rPr lang="en-US" dirty="0"/>
              <a:t> (Support.Granicus.com)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Phone</a:t>
            </a:r>
            <a:br>
              <a:rPr lang="en-US" dirty="0"/>
            </a:br>
            <a:r>
              <a:rPr lang="en-US" dirty="0"/>
              <a:t>(800) 314-0147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Chat </a:t>
            </a:r>
            <a:r>
              <a:rPr lang="en-US" dirty="0"/>
              <a:t>(Expanding to more products, including video)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A6ADD4-0D41-4307-BA8F-BF161227E509}"/>
              </a:ext>
            </a:extLst>
          </p:cNvPr>
          <p:cNvSpPr txBox="1"/>
          <p:nvPr/>
        </p:nvSpPr>
        <p:spPr>
          <a:xfrm>
            <a:off x="2429050" y="5682744"/>
            <a:ext cx="743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24/7 System Status available at http://status.granicus.com</a:t>
            </a:r>
          </a:p>
        </p:txBody>
      </p:sp>
    </p:spTree>
    <p:extLst>
      <p:ext uri="{BB962C8B-B14F-4D97-AF65-F5344CB8AC3E}">
        <p14:creationId xmlns:p14="http://schemas.microsoft.com/office/powerpoint/2010/main" val="116688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BDF949-BCA0-469B-BDE7-2F9BEED651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Customer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C38CE-4EF4-466C-943A-2E99E11E1A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Recent Improvements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7DB1EE-1782-49F6-86A8-D636DFFCEF9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b="1" dirty="0"/>
              <a:t>Phone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Intelligent call routing – get the most knowledgeable rep for your product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Case # &gt; Representative call routing (beta)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Request callback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5AD91A-C628-4724-9F44-DEB42A227C9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Portal and Knowledgebase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Relaunch of our customer portal – login to see case history/activity and status (Beta launch end of Aug 2019)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Expanded content on knowledgebase – revamped video training library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2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Granicus">
      <a:dk1>
        <a:srgbClr val="000000"/>
      </a:dk1>
      <a:lt1>
        <a:srgbClr val="FFFFFF"/>
      </a:lt1>
      <a:dk2>
        <a:srgbClr val="201B2C"/>
      </a:dk2>
      <a:lt2>
        <a:srgbClr val="E7E6E6"/>
      </a:lt2>
      <a:accent1>
        <a:srgbClr val="EE2845"/>
      </a:accent1>
      <a:accent2>
        <a:srgbClr val="D66954"/>
      </a:accent2>
      <a:accent3>
        <a:srgbClr val="1F1F1F"/>
      </a:accent3>
      <a:accent4>
        <a:srgbClr val="5E70AB"/>
      </a:accent4>
      <a:accent5>
        <a:srgbClr val="6EC6AA"/>
      </a:accent5>
      <a:accent6>
        <a:srgbClr val="4BA3D6"/>
      </a:accent6>
      <a:hlink>
        <a:srgbClr val="EE2845"/>
      </a:hlink>
      <a:folHlink>
        <a:srgbClr val="891D2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4ABE5BD854524B94D96EDB337974DA" ma:contentTypeVersion="12" ma:contentTypeDescription="Create a new document." ma:contentTypeScope="" ma:versionID="47d56969b26c31f81b68796867add20f">
  <xsd:schema xmlns:xsd="http://www.w3.org/2001/XMLSchema" xmlns:xs="http://www.w3.org/2001/XMLSchema" xmlns:p="http://schemas.microsoft.com/office/2006/metadata/properties" xmlns:ns3="1dafddf4-c48e-4c90-8fb8-ab68f8488e77" xmlns:ns4="8811fc19-beb9-4cc0-97e8-1203e4dbbaa6" targetNamespace="http://schemas.microsoft.com/office/2006/metadata/properties" ma:root="true" ma:fieldsID="7705f24ae1b307fd08806c12bbd5ca2d" ns3:_="" ns4:_="">
    <xsd:import namespace="1dafddf4-c48e-4c90-8fb8-ab68f8488e77"/>
    <xsd:import namespace="8811fc19-beb9-4cc0-97e8-1203e4dbbaa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afddf4-c48e-4c90-8fb8-ab68f8488e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11fc19-beb9-4cc0-97e8-1203e4dbba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5A24AA5-9702-49C5-8109-91A1B08E39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7463C5-9C2F-4FB9-BDD1-D5DC8D18E9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afddf4-c48e-4c90-8fb8-ab68f8488e77"/>
    <ds:schemaRef ds:uri="8811fc19-beb9-4cc0-97e8-1203e4dbba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922070-AF9D-4073-ABDE-84FAF4F62C37}">
  <ds:schemaRefs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  <ds:schemaRef ds:uri="http://schemas.openxmlformats.org/package/2006/metadata/core-properties"/>
    <ds:schemaRef ds:uri="8811fc19-beb9-4cc0-97e8-1203e4dbbaa6"/>
    <ds:schemaRef ds:uri="1dafddf4-c48e-4c90-8fb8-ab68f8488e77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445</Words>
  <Application>Microsoft Office PowerPoint</Application>
  <PresentationFormat>Widescreen</PresentationFormat>
  <Paragraphs>98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Helvetica Light</vt:lpstr>
      <vt:lpstr>Open Sans</vt:lpstr>
      <vt:lpstr>Roboto Regular</vt:lpstr>
      <vt:lpstr>Segoe UI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Jacqueline Schaefer</dc:creator>
  <cp:lastModifiedBy>Erin Pardue</cp:lastModifiedBy>
  <cp:revision>17</cp:revision>
  <dcterms:created xsi:type="dcterms:W3CDTF">2019-07-30T21:17:18Z</dcterms:created>
  <dcterms:modified xsi:type="dcterms:W3CDTF">2019-10-28T17:24:48Z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0x010100104ABE5BD854524B94D96EDB337974DA</vt:lpwstr>
  </property>
</Properties>
</file>